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4" d="100"/>
          <a:sy n="64" d="100"/>
        </p:scale>
        <p:origin x="-1336"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03/03/1440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03/03/1440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03/03/1440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188641"/>
            <a:ext cx="7772400" cy="864096"/>
          </a:xfrm>
        </p:spPr>
        <p:txBody>
          <a:bodyPr>
            <a:normAutofit/>
          </a:bodyPr>
          <a:lstStyle/>
          <a:p>
            <a:r>
              <a:rPr lang="ar-IQ" sz="4000" dirty="0"/>
              <a:t>الطفرات الوراثية</a:t>
            </a:r>
          </a:p>
        </p:txBody>
      </p:sp>
      <p:sp>
        <p:nvSpPr>
          <p:cNvPr id="3" name="عنوان فرعي 2"/>
          <p:cNvSpPr>
            <a:spLocks noGrp="1"/>
          </p:cNvSpPr>
          <p:nvPr>
            <p:ph type="subTitle" idx="1"/>
          </p:nvPr>
        </p:nvSpPr>
        <p:spPr>
          <a:xfrm>
            <a:off x="323528" y="1268760"/>
            <a:ext cx="8496944" cy="5256584"/>
          </a:xfrm>
        </p:spPr>
        <p:txBody>
          <a:bodyPr>
            <a:normAutofit/>
          </a:bodyPr>
          <a:lstStyle/>
          <a:p>
            <a:pPr algn="r"/>
            <a:r>
              <a:rPr lang="ar-IQ" sz="1400" b="1" dirty="0">
                <a:solidFill>
                  <a:schemeClr val="tx1">
                    <a:lumMod val="95000"/>
                    <a:lumOff val="5000"/>
                  </a:schemeClr>
                </a:solidFill>
              </a:rPr>
              <a:t> من خلال الدراسات الوراثية والخلوية تبين ان كل نوع من الكائنات الحية يتميز بمجموعة </a:t>
            </a:r>
            <a:r>
              <a:rPr lang="ar-IQ" sz="1400" b="1" dirty="0" err="1">
                <a:solidFill>
                  <a:schemeClr val="tx1">
                    <a:lumMod val="95000"/>
                    <a:lumOff val="5000"/>
                  </a:schemeClr>
                </a:solidFill>
              </a:rPr>
              <a:t>كروموسومية</a:t>
            </a:r>
            <a:r>
              <a:rPr lang="ar-IQ" sz="1400" b="1" dirty="0">
                <a:solidFill>
                  <a:schemeClr val="tx1">
                    <a:lumMod val="95000"/>
                    <a:lumOff val="5000"/>
                  </a:schemeClr>
                </a:solidFill>
              </a:rPr>
              <a:t> كاملة ومحددة العدد، وان الخلايا التناسلية (الكميات) تكون احادية المجموعة الكروموسومية </a:t>
            </a:r>
            <a:r>
              <a:rPr lang="en-US" sz="1400" b="1" dirty="0">
                <a:solidFill>
                  <a:schemeClr val="tx1">
                    <a:lumMod val="95000"/>
                    <a:lumOff val="5000"/>
                  </a:schemeClr>
                </a:solidFill>
              </a:rPr>
              <a:t>haploid (n1) </a:t>
            </a:r>
            <a:r>
              <a:rPr lang="ar-IQ" sz="1400" b="1" dirty="0">
                <a:solidFill>
                  <a:schemeClr val="tx1">
                    <a:lumMod val="95000"/>
                    <a:lumOff val="5000"/>
                  </a:schemeClr>
                </a:solidFill>
              </a:rPr>
              <a:t>وتدعى ايضاً </a:t>
            </a:r>
            <a:r>
              <a:rPr lang="en-US" sz="1400" b="1" dirty="0" err="1">
                <a:solidFill>
                  <a:schemeClr val="tx1">
                    <a:lumMod val="95000"/>
                    <a:lumOff val="5000"/>
                  </a:schemeClr>
                </a:solidFill>
              </a:rPr>
              <a:t>monoploid</a:t>
            </a:r>
            <a:r>
              <a:rPr lang="en-US" sz="1400" b="1" dirty="0">
                <a:solidFill>
                  <a:schemeClr val="tx1">
                    <a:lumMod val="95000"/>
                    <a:lumOff val="5000"/>
                  </a:schemeClr>
                </a:solidFill>
              </a:rPr>
              <a:t> . </a:t>
            </a:r>
            <a:r>
              <a:rPr lang="ar-IQ" sz="1400" b="1" dirty="0">
                <a:solidFill>
                  <a:schemeClr val="tx1">
                    <a:lumMod val="95000"/>
                    <a:lumOff val="5000"/>
                  </a:schemeClr>
                </a:solidFill>
              </a:rPr>
              <a:t>كما ان العدد الطبيعي للمجموعة الكروموسومية (</a:t>
            </a:r>
            <a:r>
              <a:rPr lang="en-US" sz="1400" b="1" dirty="0">
                <a:solidFill>
                  <a:schemeClr val="tx1">
                    <a:lumMod val="95000"/>
                    <a:lumOff val="5000"/>
                  </a:schemeClr>
                </a:solidFill>
              </a:rPr>
              <a:t>n2) </a:t>
            </a:r>
            <a:r>
              <a:rPr lang="ar-IQ" sz="1400" b="1" dirty="0">
                <a:solidFill>
                  <a:schemeClr val="tx1">
                    <a:lumMod val="95000"/>
                    <a:lumOff val="5000"/>
                  </a:schemeClr>
                </a:solidFill>
              </a:rPr>
              <a:t>للكائن الحي يعود عند اتحاد الكميتات الأنثوية والذكرية لتكوين البيضة المخصبة، اما خلايا الانسجة المختلفة لجسم الفرد فتحتوي على المجموعة الكروموسومية الكاملة على(</a:t>
            </a:r>
            <a:r>
              <a:rPr lang="en-US" sz="1400" b="1" dirty="0">
                <a:solidFill>
                  <a:schemeClr val="tx1">
                    <a:lumMod val="95000"/>
                    <a:lumOff val="5000"/>
                  </a:schemeClr>
                </a:solidFill>
              </a:rPr>
              <a:t>n2) </a:t>
            </a:r>
            <a:r>
              <a:rPr lang="ar-IQ" sz="1400" b="1" dirty="0">
                <a:solidFill>
                  <a:schemeClr val="tx1">
                    <a:lumMod val="95000"/>
                    <a:lumOff val="5000"/>
                  </a:schemeClr>
                </a:solidFill>
              </a:rPr>
              <a:t>وتدعى</a:t>
            </a:r>
            <a:r>
              <a:rPr lang="en-US" sz="1400" b="1" dirty="0">
                <a:solidFill>
                  <a:schemeClr val="tx1">
                    <a:lumMod val="95000"/>
                    <a:lumOff val="5000"/>
                  </a:schemeClr>
                </a:solidFill>
              </a:rPr>
              <a:t>Diploid  . </a:t>
            </a:r>
          </a:p>
          <a:p>
            <a:pPr algn="r"/>
            <a:r>
              <a:rPr lang="en-US" sz="1400" b="1" dirty="0">
                <a:solidFill>
                  <a:schemeClr val="tx1">
                    <a:lumMod val="95000"/>
                    <a:lumOff val="5000"/>
                  </a:schemeClr>
                </a:solidFill>
              </a:rPr>
              <a:t>       </a:t>
            </a:r>
            <a:r>
              <a:rPr lang="ar-IQ" sz="1400" b="1" dirty="0">
                <a:solidFill>
                  <a:schemeClr val="tx1">
                    <a:lumMod val="95000"/>
                    <a:lumOff val="5000"/>
                  </a:schemeClr>
                </a:solidFill>
              </a:rPr>
              <a:t>وتأسيساً على ذلك في فأن اي خطأ يحدث اثناء انقسام النواة فأنه يقود الى شذوذ كروموسومي او ما يعرف بالطفرة نتيجة التعرض لبعض المؤثرات الكيماوية والفيزيائية وهذه تعد من اهم العوامل </a:t>
            </a:r>
            <a:r>
              <a:rPr lang="ar-IQ" sz="1400" b="1" dirty="0" err="1">
                <a:solidFill>
                  <a:schemeClr val="tx1">
                    <a:lumMod val="95000"/>
                    <a:lumOff val="5000"/>
                  </a:schemeClr>
                </a:solidFill>
              </a:rPr>
              <a:t>المطفرة</a:t>
            </a:r>
            <a:r>
              <a:rPr lang="ar-IQ" sz="1400" b="1" dirty="0">
                <a:solidFill>
                  <a:schemeClr val="tx1">
                    <a:lumMod val="95000"/>
                    <a:lumOff val="5000"/>
                  </a:schemeClr>
                </a:solidFill>
              </a:rPr>
              <a:t> . </a:t>
            </a:r>
          </a:p>
          <a:p>
            <a:pPr algn="r"/>
            <a:r>
              <a:rPr lang="ar-IQ" sz="1400" b="1" dirty="0">
                <a:solidFill>
                  <a:schemeClr val="tx1">
                    <a:lumMod val="95000"/>
                    <a:lumOff val="5000"/>
                  </a:schemeClr>
                </a:solidFill>
              </a:rPr>
              <a:t>      ان مصطلح الطفرة) (</a:t>
            </a:r>
            <a:r>
              <a:rPr lang="en-US" sz="1400" b="1" dirty="0">
                <a:solidFill>
                  <a:schemeClr val="tx1">
                    <a:lumMod val="95000"/>
                    <a:lumOff val="5000"/>
                  </a:schemeClr>
                </a:solidFill>
              </a:rPr>
              <a:t>Mutation </a:t>
            </a:r>
            <a:r>
              <a:rPr lang="ar-IQ" sz="1400" b="1" dirty="0">
                <a:solidFill>
                  <a:schemeClr val="tx1">
                    <a:lumMod val="95000"/>
                    <a:lumOff val="5000"/>
                  </a:schemeClr>
                </a:solidFill>
              </a:rPr>
              <a:t>يشير الى التغيرات الحاصلة في المادة الوراثية والى العملية التي يحدث عن طريقها هذا التغيير. والكائن الحي الذي يبدي شكلاً مظهرياً جديداً نتيجة الطفرة يسمى </a:t>
            </a:r>
            <a:r>
              <a:rPr lang="ar-IQ" sz="1400" b="1" dirty="0" err="1">
                <a:solidFill>
                  <a:schemeClr val="tx1">
                    <a:lumMod val="95000"/>
                    <a:lumOff val="5000"/>
                  </a:schemeClr>
                </a:solidFill>
              </a:rPr>
              <a:t>بالطافر</a:t>
            </a:r>
            <a:r>
              <a:rPr lang="ar-IQ" sz="1400" b="1" dirty="0">
                <a:solidFill>
                  <a:schemeClr val="tx1">
                    <a:lumMod val="95000"/>
                    <a:lumOff val="5000"/>
                  </a:schemeClr>
                </a:solidFill>
              </a:rPr>
              <a:t> </a:t>
            </a:r>
            <a:r>
              <a:rPr lang="en-US" sz="1400" b="1" dirty="0">
                <a:solidFill>
                  <a:schemeClr val="tx1">
                    <a:lumMod val="95000"/>
                    <a:lumOff val="5000"/>
                  </a:schemeClr>
                </a:solidFill>
              </a:rPr>
              <a:t>Mutant)) </a:t>
            </a:r>
            <a:r>
              <a:rPr lang="ar-IQ" sz="1400" b="1" dirty="0">
                <a:solidFill>
                  <a:schemeClr val="tx1">
                    <a:lumMod val="95000"/>
                    <a:lumOff val="5000"/>
                  </a:schemeClr>
                </a:solidFill>
              </a:rPr>
              <a:t>وبعبارة اخرى فأن الطفرة هي تغيير فجائي مستمر في التركيب الوراثي للكائن الحي ومتوارث خلال الاجيال، ولا يشمل هذا التعريف الاتحادات الجديدة الناتجة عن العبور. وتعتبر الطفرة مصدر اساسي  </a:t>
            </a:r>
            <a:r>
              <a:rPr lang="ar-IQ" sz="1400" b="1" dirty="0" err="1">
                <a:solidFill>
                  <a:schemeClr val="tx1">
                    <a:lumMod val="95000"/>
                    <a:lumOff val="5000"/>
                  </a:schemeClr>
                </a:solidFill>
              </a:rPr>
              <a:t>للتغايرات</a:t>
            </a:r>
            <a:r>
              <a:rPr lang="ar-IQ" sz="1400" b="1" dirty="0">
                <a:solidFill>
                  <a:schemeClr val="tx1">
                    <a:lumMod val="95000"/>
                    <a:lumOff val="5000"/>
                  </a:schemeClr>
                </a:solidFill>
              </a:rPr>
              <a:t> الوراثية في الطبيعة وتوفر امكانية التطور </a:t>
            </a:r>
            <a:r>
              <a:rPr lang="ar-IQ" sz="1400" b="1" dirty="0" err="1">
                <a:solidFill>
                  <a:schemeClr val="tx1">
                    <a:lumMod val="95000"/>
                    <a:lumOff val="5000"/>
                  </a:schemeClr>
                </a:solidFill>
              </a:rPr>
              <a:t>لاغراض</a:t>
            </a:r>
            <a:r>
              <a:rPr lang="ar-IQ" sz="1400" b="1" dirty="0">
                <a:solidFill>
                  <a:schemeClr val="tx1">
                    <a:lumMod val="95000"/>
                    <a:lumOff val="5000"/>
                  </a:schemeClr>
                </a:solidFill>
              </a:rPr>
              <a:t> التكيف مع التغيرات البيئية الجديدة. ومن ناحية اخرى فان ازدياد معدل </a:t>
            </a:r>
            <a:r>
              <a:rPr lang="ar-IQ" sz="1400" b="1" dirty="0" err="1">
                <a:solidFill>
                  <a:schemeClr val="tx1">
                    <a:lumMod val="95000"/>
                    <a:lumOff val="5000"/>
                  </a:schemeClr>
                </a:solidFill>
              </a:rPr>
              <a:t>الطفور</a:t>
            </a:r>
            <a:r>
              <a:rPr lang="ar-IQ" sz="1400" b="1" dirty="0">
                <a:solidFill>
                  <a:schemeClr val="tx1">
                    <a:lumMod val="95000"/>
                    <a:lumOff val="5000"/>
                  </a:schemeClr>
                </a:solidFill>
              </a:rPr>
              <a:t> قد يؤدي الى عدم الانتظام في انتقال المعلومات الوراثية بدقة من جيل </a:t>
            </a:r>
            <a:r>
              <a:rPr lang="ar-IQ" sz="1400" b="1" dirty="0" err="1">
                <a:solidFill>
                  <a:schemeClr val="tx1">
                    <a:lumMod val="95000"/>
                    <a:lumOff val="5000"/>
                  </a:schemeClr>
                </a:solidFill>
              </a:rPr>
              <a:t>لاخر</a:t>
            </a:r>
            <a:r>
              <a:rPr lang="ar-IQ" sz="1400" b="1" dirty="0">
                <a:solidFill>
                  <a:schemeClr val="tx1">
                    <a:lumMod val="95000"/>
                    <a:lumOff val="5000"/>
                  </a:schemeClr>
                </a:solidFill>
              </a:rPr>
              <a:t> .</a:t>
            </a:r>
          </a:p>
          <a:p>
            <a:pPr algn="r"/>
            <a:r>
              <a:rPr lang="ar-IQ" sz="1400" b="1" dirty="0">
                <a:solidFill>
                  <a:schemeClr val="tx1">
                    <a:lumMod val="95000"/>
                    <a:lumOff val="5000"/>
                  </a:schemeClr>
                </a:solidFill>
              </a:rPr>
              <a:t>        ان الطفرات يمكن ان تكون على مستوى الكروموسومات وتسمى بالطفرات الكروموسومية او ان تكون على مستوى الجينات (على المستوى الجزيئي) وتسمى بالطفرات الجينية . وفي ما يلي شرح لكل النوعين : </a:t>
            </a:r>
          </a:p>
          <a:p>
            <a:pPr algn="r"/>
            <a:r>
              <a:rPr lang="ar-IQ" sz="1400" b="1" dirty="0">
                <a:solidFill>
                  <a:schemeClr val="tx1">
                    <a:lumMod val="95000"/>
                    <a:lumOff val="5000"/>
                  </a:schemeClr>
                </a:solidFill>
              </a:rPr>
              <a:t>اولاً :</a:t>
            </a:r>
          </a:p>
          <a:p>
            <a:pPr algn="r"/>
            <a:r>
              <a:rPr lang="ar-IQ" sz="1400" b="1" dirty="0">
                <a:solidFill>
                  <a:schemeClr val="tx1">
                    <a:lumMod val="95000"/>
                    <a:lumOff val="5000"/>
                  </a:schemeClr>
                </a:solidFill>
              </a:rPr>
              <a:t> الطفرات الكروموسومية وتشمل الحالات التالية : </a:t>
            </a:r>
          </a:p>
          <a:p>
            <a:pPr algn="r"/>
            <a:r>
              <a:rPr lang="ar-IQ" sz="1400" b="1" dirty="0">
                <a:solidFill>
                  <a:schemeClr val="tx1">
                    <a:lumMod val="95000"/>
                    <a:lumOff val="5000"/>
                  </a:schemeClr>
                </a:solidFill>
              </a:rPr>
              <a:t>1ـ الاختلافات في اعداد الكروموسومات . </a:t>
            </a:r>
          </a:p>
          <a:p>
            <a:pPr algn="r"/>
            <a:r>
              <a:rPr lang="ar-IQ" sz="1400" b="1" dirty="0">
                <a:solidFill>
                  <a:schemeClr val="tx1">
                    <a:lumMod val="95000"/>
                    <a:lumOff val="5000"/>
                  </a:schemeClr>
                </a:solidFill>
              </a:rPr>
              <a:t>2ـ الاختلافات في حجم الكروموسومات . </a:t>
            </a:r>
          </a:p>
          <a:p>
            <a:pPr algn="r"/>
            <a:r>
              <a:rPr lang="ar-IQ" sz="1400" b="1" dirty="0">
                <a:solidFill>
                  <a:schemeClr val="tx1">
                    <a:lumMod val="95000"/>
                    <a:lumOff val="5000"/>
                  </a:schemeClr>
                </a:solidFill>
              </a:rPr>
              <a:t>3ـ الاختلافات او التغيرات البنائية للكروموسومات . </a:t>
            </a:r>
          </a:p>
          <a:p>
            <a:pPr algn="r"/>
            <a:r>
              <a:rPr lang="ar-IQ" sz="1400" b="1" dirty="0">
                <a:solidFill>
                  <a:schemeClr val="tx1">
                    <a:lumMod val="95000"/>
                    <a:lumOff val="5000"/>
                  </a:schemeClr>
                </a:solidFill>
              </a:rPr>
              <a:t> 4ـ الاختلافات في شكل الكروموسومات . </a:t>
            </a:r>
          </a:p>
        </p:txBody>
      </p:sp>
    </p:spTree>
    <p:extLst>
      <p:ext uri="{BB962C8B-B14F-4D97-AF65-F5344CB8AC3E}">
        <p14:creationId xmlns:p14="http://schemas.microsoft.com/office/powerpoint/2010/main" val="3393446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Autofit/>
          </a:bodyPr>
          <a:lstStyle/>
          <a:p>
            <a:pPr algn="r"/>
            <a:r>
              <a:rPr lang="ar-IQ" sz="1400" b="1" dirty="0" err="1"/>
              <a:t>ولاهمية</a:t>
            </a:r>
            <a:r>
              <a:rPr lang="ar-IQ" sz="1400" b="1" dirty="0"/>
              <a:t> التغيرات العددية والاختلافات البنائية للكروموسومات سوف نوضح بالتفصيل هذين النوعين :</a:t>
            </a:r>
            <a:br>
              <a:rPr lang="ar-IQ" sz="1400" b="1" dirty="0"/>
            </a:br>
            <a:r>
              <a:rPr lang="ar-IQ" sz="1400" b="1" dirty="0"/>
              <a:t/>
            </a:r>
            <a:br>
              <a:rPr lang="ar-IQ" sz="1400" b="1" dirty="0"/>
            </a:br>
            <a:r>
              <a:rPr lang="ar-IQ" sz="1400" b="1" dirty="0"/>
              <a:t>الاختلافات في عدد الكروموسومات :</a:t>
            </a:r>
            <a:br>
              <a:rPr lang="ar-IQ" sz="1400" b="1" dirty="0"/>
            </a:br>
            <a:r>
              <a:rPr lang="ar-IQ" sz="1400" b="1" dirty="0"/>
              <a:t>       تحتوي الكائنات الحية الثنائية المجموعة الكروموسومية </a:t>
            </a:r>
            <a:r>
              <a:rPr lang="en-US" sz="1400" b="1" dirty="0"/>
              <a:t>diploid </a:t>
            </a:r>
            <a:r>
              <a:rPr lang="ar-IQ" sz="1400" b="1" dirty="0"/>
              <a:t>على المجموعتين من الكروموسومات المتناظرة احدها قادم من الام والاخر من الاب . ولكن هناك تباين في عدد المجاميع الكروموسومية وهو شائع الحدوث بين انواع الكائنات الحية في الطبيعة، وتشمل الاختلافات في عدد الكروموسومات ما يلي : </a:t>
            </a:r>
            <a:br>
              <a:rPr lang="ar-IQ" sz="1400" b="1" dirty="0"/>
            </a:br>
            <a:r>
              <a:rPr lang="ar-IQ" sz="1400" b="1" dirty="0"/>
              <a:t>1ـ تعدد المجموعة الكروموسومية الكامل (الحقيقي) </a:t>
            </a:r>
            <a:r>
              <a:rPr lang="en-US" sz="1400" b="1" dirty="0"/>
              <a:t>Euploidy  : </a:t>
            </a:r>
            <a:br>
              <a:rPr lang="en-US" sz="1400" b="1" dirty="0"/>
            </a:br>
            <a:r>
              <a:rPr lang="en-US" sz="1400" b="1" dirty="0"/>
              <a:t>      </a:t>
            </a:r>
            <a:r>
              <a:rPr lang="ar-IQ" sz="1400" b="1" dirty="0"/>
              <a:t>ان الافراد الذين يحصل فيهم هذا النوع من التغيرات الكروموسومية يتميزون </a:t>
            </a:r>
            <a:r>
              <a:rPr lang="ar-IQ" sz="1400" b="1" dirty="0" err="1"/>
              <a:t>بأحتوائهم</a:t>
            </a:r>
            <a:r>
              <a:rPr lang="ar-IQ" sz="1400" b="1" dirty="0"/>
              <a:t> على عدد كروموسومي هو مضاعفات العدد الاساسي (</a:t>
            </a:r>
            <a:r>
              <a:rPr lang="en-US" sz="1400" b="1" dirty="0"/>
              <a:t>n) </a:t>
            </a:r>
            <a:r>
              <a:rPr lang="ar-IQ" sz="1400" b="1" dirty="0"/>
              <a:t>ويشمل :</a:t>
            </a:r>
            <a:br>
              <a:rPr lang="ar-IQ" sz="1400" b="1" dirty="0"/>
            </a:br>
            <a:r>
              <a:rPr lang="ar-IQ" sz="1400" b="1" dirty="0"/>
              <a:t>1ـ </a:t>
            </a:r>
            <a:r>
              <a:rPr lang="en-US" sz="1400" b="1" dirty="0" err="1"/>
              <a:t>Monoploid</a:t>
            </a:r>
            <a:r>
              <a:rPr lang="en-US" sz="1400" b="1" dirty="0"/>
              <a:t>  (</a:t>
            </a:r>
            <a:r>
              <a:rPr lang="ar-IQ" sz="1400" b="1" dirty="0"/>
              <a:t>احادي المجموعة الكروموسومية ) (</a:t>
            </a:r>
            <a:r>
              <a:rPr lang="en-US" sz="1400" b="1" dirty="0"/>
              <a:t>n1) :</a:t>
            </a:r>
            <a:br>
              <a:rPr lang="en-US" sz="1400" b="1" dirty="0"/>
            </a:br>
            <a:r>
              <a:rPr lang="en-US" sz="1400" b="1" dirty="0"/>
              <a:t>     </a:t>
            </a:r>
            <a:r>
              <a:rPr lang="ar-IQ" sz="1400" b="1" dirty="0"/>
              <a:t>ان صفة الـ</a:t>
            </a:r>
            <a:r>
              <a:rPr lang="en-US" sz="1400" b="1" dirty="0" err="1"/>
              <a:t>monoploid</a:t>
            </a:r>
            <a:r>
              <a:rPr lang="en-US" sz="1400" b="1" dirty="0"/>
              <a:t>  </a:t>
            </a:r>
            <a:r>
              <a:rPr lang="ar-IQ" sz="1400" b="1" dirty="0"/>
              <a:t>تكون طبيعية وشائعة في الفطريات </a:t>
            </a:r>
            <a:r>
              <a:rPr lang="ar-IQ" sz="1400" b="1" dirty="0" err="1"/>
              <a:t>والاشنات</a:t>
            </a:r>
            <a:r>
              <a:rPr lang="ar-IQ" sz="1400" b="1" dirty="0"/>
              <a:t> وجميع الطحالب ، لكنها تمثل شذوذ في الكائنات الراقية، ففي النباتات تكون هذه الافراد صغيرة الحجم وقليلة الحيوية، اما الحيوانات الاحادية المجموعة الكروموسومية </a:t>
            </a:r>
            <a:r>
              <a:rPr lang="ar-IQ" sz="1400" b="1" dirty="0" err="1"/>
              <a:t>فانها</a:t>
            </a:r>
            <a:r>
              <a:rPr lang="ar-IQ" sz="1400" b="1" dirty="0"/>
              <a:t> تموت، ويشذ عن ذلك بعض الحيوانات مثل النحل . </a:t>
            </a:r>
            <a:br>
              <a:rPr lang="ar-IQ" sz="1400" b="1" dirty="0"/>
            </a:br>
            <a:r>
              <a:rPr lang="ar-IQ" sz="1400" b="1" dirty="0"/>
              <a:t>2ـ </a:t>
            </a:r>
            <a:r>
              <a:rPr lang="en-US" sz="1400" b="1" dirty="0"/>
              <a:t>Triploid  (</a:t>
            </a:r>
            <a:r>
              <a:rPr lang="ar-IQ" sz="1400" b="1" dirty="0"/>
              <a:t>ثلاثية المجموعة الكروموسومية ) (</a:t>
            </a:r>
            <a:r>
              <a:rPr lang="en-US" sz="1400" b="1" dirty="0"/>
              <a:t>n3) :</a:t>
            </a:r>
            <a:br>
              <a:rPr lang="en-US" sz="1400" b="1" dirty="0"/>
            </a:br>
            <a:r>
              <a:rPr lang="ar-IQ" sz="1400" b="1" dirty="0"/>
              <a:t>ان هذه الحالة قليلة الوجود في الطبيعة وافراد هذه المجموعة تحمل ثلاث مجموعات من الكروموسومات المتناظرة، ويمكن ان تنتج من اتحاد كميت احادي المجموعة الكروموسومية (</a:t>
            </a:r>
            <a:r>
              <a:rPr lang="en-US" sz="1400" b="1" dirty="0"/>
              <a:t>n1)</a:t>
            </a:r>
            <a:r>
              <a:rPr lang="ar-IQ" sz="1400" b="1" dirty="0"/>
              <a:t>مع كميت ثنائي المجموعة الكروموسومية (</a:t>
            </a:r>
            <a:r>
              <a:rPr lang="en-US" sz="1400" b="1" dirty="0"/>
              <a:t>n2)، </a:t>
            </a:r>
            <a:r>
              <a:rPr lang="ar-IQ" sz="1400" b="1" dirty="0"/>
              <a:t>ان افراد هذه المجموعة عقيمة ومثالها الرقي الثلاثي . </a:t>
            </a:r>
            <a:br>
              <a:rPr lang="ar-IQ" sz="1400" b="1" dirty="0"/>
            </a:br>
            <a:r>
              <a:rPr lang="ar-IQ" sz="1400" b="1" dirty="0"/>
              <a:t>3ـ </a:t>
            </a:r>
            <a:r>
              <a:rPr lang="en-US" sz="1400" b="1" dirty="0" err="1"/>
              <a:t>Tetraploid</a:t>
            </a:r>
            <a:r>
              <a:rPr lang="en-US" sz="1400" b="1" dirty="0"/>
              <a:t>  (n4) </a:t>
            </a:r>
            <a:r>
              <a:rPr lang="ar-IQ" sz="1400" b="1" dirty="0"/>
              <a:t>رباعية المجموعة الكروموسومية :</a:t>
            </a:r>
            <a:br>
              <a:rPr lang="ar-IQ" sz="1400" b="1" dirty="0"/>
            </a:br>
            <a:r>
              <a:rPr lang="ar-IQ" sz="1400" b="1" dirty="0"/>
              <a:t>     هذه الحالة نادرة الوجود في الحيوانات وشائعة الى حد ما في النباتات، فالنباتات رباعية المجموعة (</a:t>
            </a:r>
            <a:r>
              <a:rPr lang="en-US" sz="1400" b="1" dirty="0"/>
              <a:t>n4) </a:t>
            </a:r>
            <a:r>
              <a:rPr lang="ar-IQ" sz="1400" b="1" dirty="0"/>
              <a:t>قادرة على انتاج كميتات تحمل كل منها (</a:t>
            </a:r>
            <a:r>
              <a:rPr lang="en-US" sz="1400" b="1" dirty="0"/>
              <a:t>n2) </a:t>
            </a:r>
            <a:r>
              <a:rPr lang="ar-IQ" sz="1400" b="1" dirty="0"/>
              <a:t>وبعد التلقيح الذاتي تنتج افراد رباعية الكروموسومات، والمثال على ذلك قصب السكر والشعير والحنطة . </a:t>
            </a:r>
            <a:br>
              <a:rPr lang="ar-IQ" sz="1400" b="1" dirty="0"/>
            </a:br>
            <a:r>
              <a:rPr lang="ar-IQ" sz="1400" b="1" dirty="0"/>
              <a:t>4ـ التعدد </a:t>
            </a:r>
            <a:r>
              <a:rPr lang="ar-IQ" sz="1400" b="1" dirty="0" err="1"/>
              <a:t>المجموعي</a:t>
            </a:r>
            <a:r>
              <a:rPr lang="ar-IQ" sz="1400" b="1" dirty="0"/>
              <a:t>   </a:t>
            </a:r>
            <a:r>
              <a:rPr lang="en-US" sz="1400" b="1" dirty="0"/>
              <a:t>Polyploidy  : </a:t>
            </a:r>
            <a:br>
              <a:rPr lang="en-US" sz="1400" b="1" dirty="0"/>
            </a:br>
            <a:r>
              <a:rPr lang="en-US" sz="1400" b="1" dirty="0"/>
              <a:t>     </a:t>
            </a:r>
            <a:r>
              <a:rPr lang="ar-IQ" sz="1400" b="1" dirty="0"/>
              <a:t>ويشمل الاحياء التي تحتوي على اكثر من اربع مجاميع </a:t>
            </a:r>
            <a:r>
              <a:rPr lang="ar-IQ" sz="1400" b="1" dirty="0" err="1"/>
              <a:t>كروموسومية</a:t>
            </a:r>
            <a:r>
              <a:rPr lang="ar-IQ" sz="1400" b="1" dirty="0"/>
              <a:t> وهي قليلة الوجود في الطبيعة وخاصة في الحيوانات لكنها موجودة في النباتات كما في حنطة الخبز فهي تمتلك (</a:t>
            </a:r>
            <a:r>
              <a:rPr lang="en-US" sz="1400" b="1" dirty="0"/>
              <a:t>n6) </a:t>
            </a:r>
            <a:r>
              <a:rPr lang="ar-IQ" sz="1400" b="1" dirty="0" err="1"/>
              <a:t>والشليك</a:t>
            </a:r>
            <a:r>
              <a:rPr lang="ar-IQ" sz="1400" b="1" dirty="0"/>
              <a:t> (</a:t>
            </a:r>
            <a:r>
              <a:rPr lang="en-US" sz="1400" b="1" dirty="0"/>
              <a:t>n8). </a:t>
            </a:r>
            <a:br>
              <a:rPr lang="en-US" sz="1400" b="1" dirty="0"/>
            </a:br>
            <a:r>
              <a:rPr lang="en-US" sz="1400" b="1" dirty="0"/>
              <a:t/>
            </a:r>
            <a:br>
              <a:rPr lang="en-US" sz="1400" b="1" dirty="0"/>
            </a:br>
            <a:r>
              <a:rPr lang="en-US" sz="1400" b="1" dirty="0"/>
              <a:t>   </a:t>
            </a:r>
            <a:r>
              <a:rPr lang="ar-IQ" sz="1400" b="1" dirty="0"/>
              <a:t>وترجع حالات التعدد </a:t>
            </a:r>
            <a:r>
              <a:rPr lang="ar-IQ" sz="1400" b="1" dirty="0" err="1"/>
              <a:t>الكروموسومي</a:t>
            </a:r>
            <a:r>
              <a:rPr lang="ar-IQ" sz="1400" b="1" dirty="0"/>
              <a:t> المختلفة الى سبب او اكثر من الاسباب التالية :ـ </a:t>
            </a:r>
            <a:br>
              <a:rPr lang="ar-IQ" sz="1400" b="1" dirty="0"/>
            </a:br>
            <a:r>
              <a:rPr lang="ar-IQ" sz="1400" b="1" dirty="0"/>
              <a:t>1ـ  عدم انقسام </a:t>
            </a:r>
            <a:r>
              <a:rPr lang="ar-IQ" sz="1400" b="1" dirty="0" err="1"/>
              <a:t>السايتوبلازم</a:t>
            </a:r>
            <a:r>
              <a:rPr lang="ar-IQ" sz="1400" b="1" dirty="0"/>
              <a:t> بعد اتمام عملية انقسام الكروموسومات اثناء الانقسام الخلوي سواء في الانقسام الاعتيادي او الاختزالي .</a:t>
            </a:r>
            <a:br>
              <a:rPr lang="ar-IQ" sz="1400" b="1" dirty="0"/>
            </a:br>
            <a:r>
              <a:rPr lang="ar-IQ" sz="1400" b="1" dirty="0"/>
              <a:t>2ـ عدم انشطار </a:t>
            </a:r>
            <a:r>
              <a:rPr lang="ar-IQ" sz="1400" b="1" dirty="0" err="1"/>
              <a:t>السنترومير</a:t>
            </a:r>
            <a:r>
              <a:rPr lang="ar-IQ" sz="1400" b="1" dirty="0"/>
              <a:t> يؤدي الى عدم انفصال الكروموسومات في الدور الانفصالي،  واذا حدث ذلك في الانقسام الاختزالي فتنتج عنها كميات (2</a:t>
            </a:r>
            <a:r>
              <a:rPr lang="en-US" sz="1400" b="1" dirty="0"/>
              <a:t>n) . </a:t>
            </a:r>
            <a:br>
              <a:rPr lang="en-US" sz="1400" b="1" dirty="0"/>
            </a:br>
            <a:r>
              <a:rPr lang="en-US" sz="1400" b="1" dirty="0"/>
              <a:t>3ـ </a:t>
            </a:r>
            <a:r>
              <a:rPr lang="ar-IQ" sz="1400" b="1" dirty="0"/>
              <a:t>عدم تكوين المعزل يؤدي الى عدم توزيع الكروموسومات المتضاعفة الى قطبي الخلية.</a:t>
            </a:r>
            <a:br>
              <a:rPr lang="ar-IQ" sz="1400" b="1" dirty="0"/>
            </a:br>
            <a:endParaRPr lang="ar-IQ" sz="1400" b="1" dirty="0"/>
          </a:p>
        </p:txBody>
      </p:sp>
    </p:spTree>
    <p:extLst>
      <p:ext uri="{BB962C8B-B14F-4D97-AF65-F5344CB8AC3E}">
        <p14:creationId xmlns:p14="http://schemas.microsoft.com/office/powerpoint/2010/main" val="3712840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6840760"/>
          </a:xfrm>
        </p:spPr>
        <p:txBody>
          <a:bodyPr>
            <a:normAutofit fontScale="90000"/>
          </a:bodyPr>
          <a:lstStyle/>
          <a:p>
            <a:pPr algn="r"/>
            <a:r>
              <a:rPr lang="ar-IQ" sz="1400" b="1" dirty="0"/>
              <a:t>2ـ التعدد </a:t>
            </a:r>
            <a:r>
              <a:rPr lang="ar-IQ" sz="1400" b="1" dirty="0" err="1"/>
              <a:t>الكروموسومي</a:t>
            </a:r>
            <a:r>
              <a:rPr lang="ar-IQ" sz="1400" b="1" dirty="0"/>
              <a:t> غير الكامل (</a:t>
            </a:r>
            <a:r>
              <a:rPr lang="en-US" sz="1400" b="1" dirty="0"/>
              <a:t>Aneuploidy) : </a:t>
            </a:r>
            <a:br>
              <a:rPr lang="en-US" sz="1400" b="1" dirty="0"/>
            </a:br>
            <a:r>
              <a:rPr lang="en-US" sz="1400" b="1" dirty="0"/>
              <a:t>         </a:t>
            </a:r>
            <a:r>
              <a:rPr lang="ar-IQ" sz="1400" b="1" dirty="0"/>
              <a:t>هي الاختلافات الكروموسومية التي لا تشمل مجامع كاملة من الكروموسومات بل تشمل زيادة او نقصان بعض الكروموسومات من بعض الازواج الكروموسومية المتناظرة وينشأ هؤلاء الافراد بسبب عامل او اكثر من العوامل التالية : </a:t>
            </a:r>
            <a:br>
              <a:rPr lang="ar-IQ" sz="1400" b="1" dirty="0"/>
            </a:br>
            <a:r>
              <a:rPr lang="ar-IQ" sz="1400" b="1" dirty="0"/>
              <a:t>1- اتحاد كميتات غير متوازنة الكروموسومات مع بعضها </a:t>
            </a:r>
            <a:r>
              <a:rPr lang="ar-IQ" sz="1400" b="1" dirty="0" err="1"/>
              <a:t>لاي</a:t>
            </a:r>
            <a:r>
              <a:rPr lang="ar-IQ" sz="1400" b="1" dirty="0"/>
              <a:t> نوع من الانواع.</a:t>
            </a:r>
            <a:br>
              <a:rPr lang="ar-IQ" sz="1400" b="1" dirty="0"/>
            </a:br>
            <a:r>
              <a:rPr lang="ar-IQ" sz="1400" b="1" dirty="0"/>
              <a:t>2- فقد او زيادة كروموسوم واحد او اكثر في احدى الخلايا نتيجة عدم انتظام الدور الانفصالي </a:t>
            </a:r>
            <a:r>
              <a:rPr lang="en-US" sz="1400" b="1" dirty="0"/>
              <a:t>Anaphase </a:t>
            </a:r>
            <a:r>
              <a:rPr lang="ar-IQ" sz="1400" b="1" dirty="0"/>
              <a:t>في الانقسام الاختزالي . </a:t>
            </a:r>
            <a:br>
              <a:rPr lang="ar-IQ" sz="1400" b="1" dirty="0"/>
            </a:br>
            <a:r>
              <a:rPr lang="ar-IQ" sz="1400" b="1" dirty="0"/>
              <a:t>      يكون الافراد ذات التعدد </a:t>
            </a:r>
            <a:r>
              <a:rPr lang="ar-IQ" sz="1400" b="1" dirty="0" err="1"/>
              <a:t>الكروموسومي</a:t>
            </a:r>
            <a:r>
              <a:rPr lang="ar-IQ" sz="1400" b="1" dirty="0"/>
              <a:t> غير الكامل قليلي الانتشار و ذو حيوية واطئة وعدم القدرة على العيش و التناسل بصورة طبيعية، وتنقسم افراد هذه المجموعة الى : </a:t>
            </a:r>
            <a:br>
              <a:rPr lang="ar-IQ" sz="1400" b="1" dirty="0"/>
            </a:br>
            <a:r>
              <a:rPr lang="ar-IQ" sz="1400" b="1" dirty="0"/>
              <a:t>أ – باتجاه الزيادة : (</a:t>
            </a:r>
            <a:r>
              <a:rPr lang="en-US" sz="1400" b="1" dirty="0" err="1"/>
              <a:t>Hyperploids</a:t>
            </a:r>
            <a:r>
              <a:rPr lang="en-US" sz="1400" b="1" dirty="0"/>
              <a:t>) </a:t>
            </a:r>
            <a:r>
              <a:rPr lang="ar-IQ" sz="1400" b="1" dirty="0"/>
              <a:t>وتشمل :- </a:t>
            </a:r>
            <a:br>
              <a:rPr lang="ar-IQ" sz="1400" b="1" dirty="0"/>
            </a:br>
            <a:r>
              <a:rPr lang="ar-IQ" sz="1400" b="1" dirty="0"/>
              <a:t>                                                  ثلاثية الكروموسوم 1- </a:t>
            </a:r>
            <a:r>
              <a:rPr lang="en-US" sz="1400" b="1" dirty="0" err="1"/>
              <a:t>Trisomic</a:t>
            </a:r>
            <a:r>
              <a:rPr lang="en-US" sz="1400" b="1" dirty="0"/>
              <a:t> (2n+1) → AA BB CCC</a:t>
            </a:r>
            <a:br>
              <a:rPr lang="en-US" sz="1400" b="1" dirty="0"/>
            </a:br>
            <a:r>
              <a:rPr lang="en-US" sz="1400" b="1" dirty="0"/>
              <a:t>                           </a:t>
            </a:r>
            <a:r>
              <a:rPr lang="ar-IQ" sz="1400" b="1" dirty="0"/>
              <a:t>ثنائية ثلاثية الكرموسوم 2- </a:t>
            </a:r>
            <a:r>
              <a:rPr lang="en-US" sz="1400" b="1" dirty="0"/>
              <a:t>Double </a:t>
            </a:r>
            <a:r>
              <a:rPr lang="en-US" sz="1400" b="1" dirty="0" err="1"/>
              <a:t>trisomic</a:t>
            </a:r>
            <a:r>
              <a:rPr lang="en-US" sz="1400" b="1" dirty="0"/>
              <a:t> (2n+1+1) → AABBBCCC </a:t>
            </a:r>
            <a:br>
              <a:rPr lang="en-US" sz="1400" b="1" dirty="0"/>
            </a:br>
            <a:r>
              <a:rPr lang="en-US" sz="1400" b="1" dirty="0"/>
              <a:t>                   </a:t>
            </a:r>
            <a:r>
              <a:rPr lang="ar-IQ" sz="1400" b="1" dirty="0"/>
              <a:t>رباعية الكروموسوم                	</a:t>
            </a:r>
            <a:r>
              <a:rPr lang="en-US" sz="1400" b="1" dirty="0"/>
              <a:t>BB CCCC 3- </a:t>
            </a:r>
            <a:r>
              <a:rPr lang="en-US" sz="1400" b="1" dirty="0" err="1"/>
              <a:t>Tetrasomic</a:t>
            </a:r>
            <a:r>
              <a:rPr lang="en-US" sz="1400" b="1" dirty="0"/>
              <a:t> (2n+2) → AA  </a:t>
            </a:r>
            <a:br>
              <a:rPr lang="en-US" sz="1400" b="1" dirty="0"/>
            </a:br>
            <a:r>
              <a:rPr lang="en-US" sz="1400" b="1" dirty="0"/>
              <a:t>    	  </a:t>
            </a:r>
            <a:r>
              <a:rPr lang="ar-IQ" sz="1400" b="1" dirty="0"/>
              <a:t>خماسية الكروموسوم     4- </a:t>
            </a:r>
            <a:r>
              <a:rPr lang="en-US" sz="1400" b="1" dirty="0" err="1"/>
              <a:t>Pentasomic</a:t>
            </a:r>
            <a:r>
              <a:rPr lang="en-US" sz="1400" b="1" dirty="0"/>
              <a:t> (2n+3) →AABBCCCCC   </a:t>
            </a:r>
            <a:br>
              <a:rPr lang="en-US" sz="1400" b="1" dirty="0"/>
            </a:br>
            <a:r>
              <a:rPr lang="en-US" sz="1400" b="1" dirty="0"/>
              <a:t>   </a:t>
            </a:r>
            <a:r>
              <a:rPr lang="ar-IQ" sz="1400" b="1" dirty="0"/>
              <a:t>ب – باتجاه النقصان : (</a:t>
            </a:r>
            <a:r>
              <a:rPr lang="en-US" sz="1400" b="1" dirty="0" err="1"/>
              <a:t>Hyposomic</a:t>
            </a:r>
            <a:r>
              <a:rPr lang="en-US" sz="1400" b="1" dirty="0"/>
              <a:t>) </a:t>
            </a:r>
            <a:r>
              <a:rPr lang="ar-IQ" sz="1400" b="1" dirty="0"/>
              <a:t>وتشمل :- </a:t>
            </a:r>
            <a:br>
              <a:rPr lang="ar-IQ" sz="1400" b="1" dirty="0"/>
            </a:br>
            <a:r>
              <a:rPr lang="ar-IQ" sz="1400" b="1" dirty="0"/>
              <a:t>         احادية الكروموسوم                                1- </a:t>
            </a:r>
            <a:r>
              <a:rPr lang="en-US" sz="1400" b="1" dirty="0" err="1"/>
              <a:t>Monosomic</a:t>
            </a:r>
            <a:r>
              <a:rPr lang="en-US" sz="1400" b="1" dirty="0"/>
              <a:t> (2n-1) → AABBC.  </a:t>
            </a:r>
            <a:br>
              <a:rPr lang="en-US" sz="1400" b="1" dirty="0"/>
            </a:br>
            <a:r>
              <a:rPr lang="en-US" sz="1400" b="1" dirty="0"/>
              <a:t>          </a:t>
            </a:r>
            <a:r>
              <a:rPr lang="ar-IQ" sz="1400" b="1" dirty="0"/>
              <a:t>ثنائية احادية الكروموسوم      - </a:t>
            </a:r>
            <a:r>
              <a:rPr lang="en-US" sz="1400" b="1" dirty="0" err="1"/>
              <a:t>Doublemonosomic</a:t>
            </a:r>
            <a:r>
              <a:rPr lang="en-US" sz="1400" b="1" dirty="0"/>
              <a:t> (2n-1-1) → AA B.C. 2   </a:t>
            </a:r>
            <a:br>
              <a:rPr lang="en-US" sz="1400" b="1" dirty="0"/>
            </a:br>
            <a:r>
              <a:rPr lang="en-US" sz="1400" b="1" dirty="0"/>
              <a:t>            </a:t>
            </a:r>
            <a:r>
              <a:rPr lang="ar-IQ" sz="1400" b="1" dirty="0"/>
              <a:t>غائبة الزوج </a:t>
            </a:r>
            <a:r>
              <a:rPr lang="ar-IQ" sz="1400" b="1" dirty="0" err="1"/>
              <a:t>الكروموسومي</a:t>
            </a:r>
            <a:r>
              <a:rPr lang="ar-IQ" sz="1400" b="1" dirty="0"/>
              <a:t>                           3- </a:t>
            </a:r>
            <a:r>
              <a:rPr lang="en-US" sz="1400" b="1" dirty="0" err="1"/>
              <a:t>Nullisomic</a:t>
            </a:r>
            <a:r>
              <a:rPr lang="en-US" sz="1400" b="1" dirty="0"/>
              <a:t> (2n -2) → AA BB ..</a:t>
            </a:r>
            <a:br>
              <a:rPr lang="en-US" sz="1400" b="1" dirty="0"/>
            </a:br>
            <a:r>
              <a:rPr lang="en-US" sz="1400" b="1" dirty="0"/>
              <a:t/>
            </a:r>
            <a:br>
              <a:rPr lang="en-US" sz="1400" b="1" dirty="0"/>
            </a:br>
            <a:r>
              <a:rPr lang="ar-IQ" sz="1400" b="1" dirty="0"/>
              <a:t>التغيرات او الاختلافات البنائية للكروموسومات : </a:t>
            </a:r>
            <a:br>
              <a:rPr lang="ar-IQ" sz="1400" b="1" dirty="0"/>
            </a:br>
            <a:r>
              <a:rPr lang="ar-IQ" sz="1400" b="1" dirty="0"/>
              <a:t>     ان الكروموسومات منظومات معقدة وهي على درجة عالية من الدقة و التنظيم في سائر العمليات الحيوية التي تقوم </a:t>
            </a:r>
            <a:r>
              <a:rPr lang="ar-IQ" sz="1400" b="1" dirty="0" err="1"/>
              <a:t>بانجازها</a:t>
            </a:r>
            <a:r>
              <a:rPr lang="ar-IQ" sz="1400" b="1" dirty="0"/>
              <a:t> ومن ضمنها عملية الانقسام الخلوي، ولكن رغم ذلك يمكن ان تحدث فيها انقسامات قد تؤدي الى حدوث تغيرات تركيبية غير طبيعية سواء كان ذلك طبيعيا او بسبب عوامل مصنعة من قبل الانسان </a:t>
            </a:r>
            <a:r>
              <a:rPr lang="ar-IQ" sz="1400" b="1" dirty="0" err="1"/>
              <a:t>كالاشعاع</a:t>
            </a:r>
            <a:r>
              <a:rPr lang="ar-IQ" sz="1400" b="1" dirty="0"/>
              <a:t> او الحرارة او </a:t>
            </a:r>
            <a:r>
              <a:rPr lang="ar-IQ" sz="1400" b="1" dirty="0" err="1"/>
              <a:t>المطفرات</a:t>
            </a:r>
            <a:r>
              <a:rPr lang="ar-IQ" sz="1400" b="1" dirty="0"/>
              <a:t> الكيميائية.  وهذه التغيرات غير الطبيعية قد تحدث لكروموسوم واحد او اكثر من المجموعة </a:t>
            </a:r>
            <a:r>
              <a:rPr lang="ar-IQ" sz="1400" b="1" dirty="0" err="1"/>
              <a:t>الكرموسومية</a:t>
            </a:r>
            <a:r>
              <a:rPr lang="ar-IQ" sz="1400" b="1" dirty="0"/>
              <a:t>،    وهذه التغيرات في الكروموسومات تحدث بصورة واضحة في المملكة النباتية اكثر من حصولها في المملكة الحيوانية، ومن اهم التغيرات النباتية للكروموسومات هي : </a:t>
            </a:r>
            <a:br>
              <a:rPr lang="ar-IQ" sz="1400" b="1" dirty="0"/>
            </a:br>
            <a:r>
              <a:rPr lang="ar-IQ" sz="1400" b="1" dirty="0"/>
              <a:t/>
            </a:r>
            <a:br>
              <a:rPr lang="ar-IQ" sz="1400" b="1" dirty="0"/>
            </a:br>
            <a:r>
              <a:rPr lang="ar-IQ" sz="1400" b="1" dirty="0"/>
              <a:t>1 - النقص :  </a:t>
            </a:r>
            <a:r>
              <a:rPr lang="en-US" sz="1400" b="1" dirty="0"/>
              <a:t>Deficiency (Deletion)     </a:t>
            </a:r>
            <a:br>
              <a:rPr lang="en-US" sz="1400" b="1" dirty="0"/>
            </a:br>
            <a:r>
              <a:rPr lang="en-US" sz="1400" b="1" dirty="0"/>
              <a:t>       </a:t>
            </a:r>
            <a:r>
              <a:rPr lang="ar-IQ" sz="1400" b="1" dirty="0"/>
              <a:t>وهي حالة التي يفقد فيها جزء من الكروموسوم الذي يحمل جين مفرد او عدة                                                                                        جينات وهذا الفقد قد يكون طرفي او وسطي ويمكن ان يكون النقص متماثل في الكروموسومين النظيرين ويسمى في هذه الحالة . </a:t>
            </a:r>
            <a:r>
              <a:rPr lang="en-US" sz="1400" b="1" dirty="0"/>
              <a:t>Homozygous </a:t>
            </a:r>
            <a:r>
              <a:rPr lang="en-US" sz="1400" b="1" dirty="0" err="1"/>
              <a:t>def</a:t>
            </a:r>
            <a:r>
              <a:rPr lang="ar-IQ" sz="1400" b="1" dirty="0"/>
              <a:t>او ان يكون النقص في احد الكروموسومين فقط و يسمى  .</a:t>
            </a:r>
            <a:r>
              <a:rPr lang="en-US" sz="1400" b="1" dirty="0"/>
              <a:t>Heterozygous </a:t>
            </a:r>
            <a:r>
              <a:rPr lang="en-US" sz="1400" b="1" dirty="0" err="1"/>
              <a:t>def</a:t>
            </a:r>
            <a:r>
              <a:rPr lang="en-US" sz="1400" b="1" dirty="0"/>
              <a:t> . </a:t>
            </a:r>
            <a:r>
              <a:rPr lang="ar-IQ" sz="1400" b="1" dirty="0"/>
              <a:t>والشكل التالي يوضح النقص الطرفي.</a:t>
            </a:r>
            <a:br>
              <a:rPr lang="ar-IQ" sz="1400" b="1" dirty="0"/>
            </a:br>
            <a:r>
              <a:rPr lang="ar-IQ" sz="1400" dirty="0"/>
              <a:t/>
            </a:r>
            <a:br>
              <a:rPr lang="ar-IQ" sz="1400" dirty="0"/>
            </a:br>
            <a:r>
              <a:rPr lang="ar-IQ" sz="1400" dirty="0"/>
              <a:t> </a:t>
            </a:r>
            <a:r>
              <a:rPr lang="ar-IQ" sz="1400" b="1" dirty="0"/>
              <a:t>     ان النقص الـ </a:t>
            </a:r>
            <a:r>
              <a:rPr lang="en-US" sz="1400" b="1" dirty="0" err="1"/>
              <a:t>Hetro</a:t>
            </a:r>
            <a:r>
              <a:rPr lang="en-US" sz="1400" b="1" dirty="0"/>
              <a:t>  </a:t>
            </a:r>
            <a:r>
              <a:rPr lang="ar-IQ" sz="1400" b="1" dirty="0"/>
              <a:t>اهم من النقص </a:t>
            </a:r>
            <a:r>
              <a:rPr lang="en-US" sz="1400" b="1" dirty="0"/>
              <a:t>Homo </a:t>
            </a:r>
            <a:r>
              <a:rPr lang="ar-IQ" sz="1400" b="1" dirty="0"/>
              <a:t>من الناحية الوراثية، فسبب  بهذا النقص يظهر </a:t>
            </a:r>
            <a:r>
              <a:rPr lang="ar-IQ" sz="1400" b="1" dirty="0" err="1"/>
              <a:t>تاثير</a:t>
            </a:r>
            <a:r>
              <a:rPr lang="ar-IQ" sz="1400" b="1" dirty="0"/>
              <a:t> بعض الجينات التي كانت متنحية بسبب فقد الجينات السائدة وعند ذلك تلعب هذه المواقع الجينية المتنحية دورا كبيرا في السيادة عن طريق اظهار الصفة حيث يطلق عليها السيادة الكاذبة. وعندما يقترن الكروموسومين النظيرين واحدهما حدث له نقص وسطي فتظهر حلقة النقص ( </a:t>
            </a:r>
            <a:r>
              <a:rPr lang="en-US" sz="1400" b="1" dirty="0"/>
              <a:t>Loop deficiency ) </a:t>
            </a:r>
            <a:r>
              <a:rPr lang="ar-IQ" sz="1400" b="1" dirty="0"/>
              <a:t>تحت المجهر بسبب اقتران المواقع الجينية السليمة مع بعضها وانتفاخ المواقع الجينية التي فقدت أليلاتها المقابلة، كما في الشكل التالي .</a:t>
            </a:r>
            <a:br>
              <a:rPr lang="ar-IQ" sz="1400" b="1" dirty="0"/>
            </a:br>
            <a:r>
              <a:rPr lang="ar-IQ" sz="1400" b="1" dirty="0"/>
              <a:t/>
            </a:r>
            <a:br>
              <a:rPr lang="ar-IQ" sz="1400" b="1" dirty="0"/>
            </a:br>
            <a:endParaRPr lang="ar-IQ" sz="1400" b="1" dirty="0"/>
          </a:p>
        </p:txBody>
      </p:sp>
    </p:spTree>
    <p:extLst>
      <p:ext uri="{BB962C8B-B14F-4D97-AF65-F5344CB8AC3E}">
        <p14:creationId xmlns:p14="http://schemas.microsoft.com/office/powerpoint/2010/main" val="2152805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466730"/>
          </a:xfrm>
        </p:spPr>
        <p:txBody>
          <a:bodyPr>
            <a:normAutofit fontScale="90000"/>
          </a:bodyPr>
          <a:lstStyle/>
          <a:p>
            <a:pPr algn="r"/>
            <a:r>
              <a:rPr lang="ar-IQ" sz="1400" b="1" dirty="0"/>
              <a:t>2 - التكرار او الاضافة :  </a:t>
            </a:r>
            <a:r>
              <a:rPr lang="en-US" sz="1400" b="1" dirty="0"/>
              <a:t>Duplication (Addition)  </a:t>
            </a:r>
            <a:br>
              <a:rPr lang="en-US" sz="1400" b="1" dirty="0"/>
            </a:br>
            <a:r>
              <a:rPr lang="en-US" sz="1400" b="1" dirty="0"/>
              <a:t>        </a:t>
            </a:r>
            <a:r>
              <a:rPr lang="ar-IQ" sz="1400" b="1" dirty="0"/>
              <a:t>هي حالة اضافة قطعة زائدة من الكروموسوم تحمل جين واحد </a:t>
            </a:r>
            <a:r>
              <a:rPr lang="ar-IQ" sz="1400" b="1" dirty="0" err="1"/>
              <a:t>اواكثر</a:t>
            </a:r>
            <a:r>
              <a:rPr lang="ar-IQ" sz="1400" b="1" dirty="0"/>
              <a:t> الى كروموسوم اخر وقد تكون الاضافة طرفية او وسطية، صغيرة او كبيرة، وقد تكون الاضافة في احد الكروموسومين او في كليهما. وعندما تكون الاضافة في احد الكروموسومين النظيرين تحدث حلقة الاضافة وهي تشابه حلقة النقص تحت المجهر . وللإضافة دور مهم خصوصا اذا كانت الجينات المضافة ذات ميزات اقتصادية مهمة . </a:t>
            </a:r>
            <a:br>
              <a:rPr lang="ar-IQ" sz="1400" b="1" dirty="0"/>
            </a:br>
            <a:r>
              <a:rPr lang="ar-IQ" sz="1400" b="1" dirty="0"/>
              <a:t>3	- الانقلاب :  </a:t>
            </a:r>
            <a:r>
              <a:rPr lang="en-US" sz="1400" b="1" dirty="0"/>
              <a:t>Inversion  </a:t>
            </a:r>
            <a:br>
              <a:rPr lang="en-US" sz="1400" b="1" dirty="0"/>
            </a:br>
            <a:r>
              <a:rPr lang="en-US" sz="1400" b="1" dirty="0"/>
              <a:t>      </a:t>
            </a:r>
            <a:r>
              <a:rPr lang="ar-IQ" sz="1400" b="1" dirty="0"/>
              <a:t>وهو عبارة عن انقلاب قطعة من الكروموسوم فيها مجموعة من الجينات وتغيير اتجاهها بمقدار 180 ̊ اي ينعكس </a:t>
            </a:r>
            <a:r>
              <a:rPr lang="ar-IQ" sz="1400" b="1" dirty="0" err="1"/>
              <a:t>تاثيرها</a:t>
            </a:r>
            <a:r>
              <a:rPr lang="ar-IQ" sz="1400" b="1" dirty="0"/>
              <a:t> وذلك لانكسار الكروموسوم ثم التحامه مرة اخرى              والكروموسوم الناتج يحمل نفس الجينات الاصلية الموجودة على الكروموسوم الا انها بترتيب مختلف والانقلابات الكروموسومية على نوعين :</a:t>
            </a:r>
            <a:br>
              <a:rPr lang="ar-IQ" sz="1400" b="1" dirty="0"/>
            </a:br>
            <a:r>
              <a:rPr lang="ar-IQ" sz="1400" b="1" dirty="0"/>
              <a:t>أ- انقلاب يشمل منطقة </a:t>
            </a:r>
            <a:r>
              <a:rPr lang="ar-IQ" sz="1400" b="1" dirty="0" err="1"/>
              <a:t>السنترومير</a:t>
            </a:r>
            <a:r>
              <a:rPr lang="ar-IQ" sz="1400" b="1" dirty="0"/>
              <a:t> ويشمل هذا الانقلاب على اجزاء من ذراعي الكروموسوم لذا فأن منطقة الانقلاب تحتوي على </a:t>
            </a:r>
            <a:r>
              <a:rPr lang="ar-IQ" sz="1400" b="1" dirty="0" err="1"/>
              <a:t>السنترومير</a:t>
            </a:r>
            <a:r>
              <a:rPr lang="ar-IQ" sz="1400" b="1" dirty="0"/>
              <a:t> . </a:t>
            </a:r>
            <a:br>
              <a:rPr lang="ar-IQ" sz="1400" b="1" dirty="0"/>
            </a:br>
            <a:r>
              <a:rPr lang="ar-IQ" sz="1400" b="1" dirty="0"/>
              <a:t>ب - انقلاب خارج منطقة </a:t>
            </a:r>
            <a:r>
              <a:rPr lang="ar-IQ" sz="1400" b="1" dirty="0" err="1"/>
              <a:t>السنترومير</a:t>
            </a:r>
            <a:r>
              <a:rPr lang="ar-IQ" sz="1400" b="1" dirty="0"/>
              <a:t> ويكون هذا النوع من الانقلاب قاصراً على ذراع واحد من ذراعي الكروموسوم اي تكون القطعة المنقلبة بأكملها الى جانب واحد من جانبي </a:t>
            </a:r>
            <a:r>
              <a:rPr lang="ar-IQ" sz="1400" b="1" dirty="0" err="1"/>
              <a:t>السنترومير</a:t>
            </a:r>
            <a:r>
              <a:rPr lang="ar-IQ" sz="1400" b="1" dirty="0"/>
              <a:t> لذا فهو يقع خارج منطقة الانقلاب . </a:t>
            </a:r>
            <a:br>
              <a:rPr lang="ar-IQ" sz="1400" b="1" dirty="0"/>
            </a:br>
            <a:r>
              <a:rPr lang="ar-IQ" sz="1400" b="1" dirty="0"/>
              <a:t>4 -  الانتقالات </a:t>
            </a:r>
            <a:r>
              <a:rPr lang="en-US" sz="1400" b="1" dirty="0"/>
              <a:t>Translocation  : </a:t>
            </a:r>
            <a:br>
              <a:rPr lang="en-US" sz="1400" b="1" dirty="0"/>
            </a:br>
            <a:r>
              <a:rPr lang="en-US" sz="1400" b="1" dirty="0"/>
              <a:t>       </a:t>
            </a:r>
            <a:r>
              <a:rPr lang="ar-IQ" sz="1400" b="1" dirty="0"/>
              <a:t>هي عبارة عن تبادل اجزاء </a:t>
            </a:r>
            <a:r>
              <a:rPr lang="ar-IQ" sz="1400" b="1" dirty="0" err="1"/>
              <a:t>كروموسومية</a:t>
            </a:r>
            <a:r>
              <a:rPr lang="ar-IQ" sz="1400" b="1" dirty="0"/>
              <a:t> قد تكون متساوية الطول او غير متساوية للكروموسومات غير المتناظرة و في بعض الاحيان يحدث كسر لكروموسوم واحد او اكثر حيث تبدو النهايات المكسورة لهذه الكروموسومات كما لو كانت لزجة وقد تتصل مع كروموسوم غير نظير حيث ينتج عن ذلك حالات الانتقال المختلفة وهي :</a:t>
            </a:r>
            <a:br>
              <a:rPr lang="ar-IQ" sz="1400" b="1" dirty="0"/>
            </a:br>
            <a:r>
              <a:rPr lang="ar-IQ" sz="1400" b="1" dirty="0"/>
              <a:t>  أ - الانتقال البسيط : يتمثل هذا النوع بانتقال قطعة </a:t>
            </a:r>
            <a:r>
              <a:rPr lang="ar-IQ" sz="1400" b="1" dirty="0" err="1"/>
              <a:t>كروموسومية</a:t>
            </a:r>
            <a:r>
              <a:rPr lang="ar-IQ" sz="1400" b="1" dirty="0"/>
              <a:t> مكسورة من             كروموسوم الى اخر غير مناظر له .</a:t>
            </a:r>
            <a:br>
              <a:rPr lang="ar-IQ" sz="1400" b="1" dirty="0"/>
            </a:br>
            <a:r>
              <a:rPr lang="ar-IQ" sz="1400" b="1" dirty="0"/>
              <a:t>     ب - الانتقال المتبادل : في هذا النوع من الانتقال يتبادل الكروموسومان غير النظيرين </a:t>
            </a:r>
            <a:r>
              <a:rPr lang="ar-IQ" sz="1400" b="1" dirty="0" err="1"/>
              <a:t>جزئين</a:t>
            </a:r>
            <a:r>
              <a:rPr lang="ar-IQ" sz="1400" b="1" dirty="0"/>
              <a:t> من القطع الكروموسومية قد تكون متساويتين او غير ذلك .</a:t>
            </a:r>
            <a:br>
              <a:rPr lang="ar-IQ" sz="1400" b="1" dirty="0"/>
            </a:br>
            <a:r>
              <a:rPr lang="ar-IQ" sz="1400" b="1" dirty="0"/>
              <a:t>ثانياً : الطفرات الجينية او النقطية </a:t>
            </a:r>
            <a:br>
              <a:rPr lang="ar-IQ" sz="1400" b="1" dirty="0"/>
            </a:br>
            <a:r>
              <a:rPr lang="ar-IQ" sz="1400" b="1" dirty="0"/>
              <a:t>     وهي الطفرات التي تحدث على مستوى الجين ويعرف الجين على انه تتابع خصوصي (</a:t>
            </a:r>
            <a:r>
              <a:rPr lang="ar-IQ" sz="1400" b="1" dirty="0" err="1"/>
              <a:t>متوضف</a:t>
            </a:r>
            <a:r>
              <a:rPr lang="ar-IQ" sz="1400" b="1" dirty="0"/>
              <a:t>) من </a:t>
            </a:r>
            <a:r>
              <a:rPr lang="ar-IQ" sz="1400" b="1" dirty="0" err="1"/>
              <a:t>النيكلوتيدات</a:t>
            </a:r>
            <a:r>
              <a:rPr lang="ar-IQ" sz="1400" b="1" dirty="0"/>
              <a:t>  في الـ (</a:t>
            </a:r>
            <a:r>
              <a:rPr lang="en-US" sz="1400" b="1" dirty="0"/>
              <a:t>DNA). </a:t>
            </a:r>
            <a:r>
              <a:rPr lang="ar-IQ" sz="1400" b="1" dirty="0"/>
              <a:t>والجينات المختلفة تمتلك </a:t>
            </a:r>
            <a:r>
              <a:rPr lang="ar-IQ" sz="1400" b="1" dirty="0" err="1"/>
              <a:t>تتابعات</a:t>
            </a:r>
            <a:r>
              <a:rPr lang="ar-IQ" sz="1400" b="1" dirty="0"/>
              <a:t> مختلفة من </a:t>
            </a:r>
            <a:r>
              <a:rPr lang="ar-IQ" sz="1400" b="1" dirty="0" err="1"/>
              <a:t>النكلوتيدات</a:t>
            </a:r>
            <a:r>
              <a:rPr lang="ar-IQ" sz="1400" b="1" dirty="0"/>
              <a:t> وعلى ذلك فالطفرات هي تبديل في تتابع تسلسل ازواج القواعد النتروجينية </a:t>
            </a:r>
            <a:r>
              <a:rPr lang="ar-IQ" sz="1400" b="1" dirty="0" err="1"/>
              <a:t>لل</a:t>
            </a:r>
            <a:r>
              <a:rPr lang="ar-IQ" sz="1400" b="1" dirty="0"/>
              <a:t>ـ (</a:t>
            </a:r>
            <a:r>
              <a:rPr lang="en-US" sz="1400" b="1" dirty="0"/>
              <a:t>DNA)  </a:t>
            </a:r>
            <a:r>
              <a:rPr lang="ar-IQ" sz="1400" b="1" dirty="0"/>
              <a:t>ويمكن ان تكون الطفرات الجينية على احد الاشكال التالية:</a:t>
            </a:r>
            <a:br>
              <a:rPr lang="ar-IQ" sz="1400" b="1" dirty="0"/>
            </a:br>
            <a:r>
              <a:rPr lang="ar-IQ" sz="1400" b="1" dirty="0"/>
              <a:t> انواع الطفرات الجينية : </a:t>
            </a:r>
            <a:br>
              <a:rPr lang="ar-IQ" sz="1400" b="1" dirty="0"/>
            </a:br>
            <a:r>
              <a:rPr lang="ar-IQ" sz="1400" b="1" dirty="0"/>
              <a:t>1ـ طفرات الحذف  </a:t>
            </a:r>
            <a:r>
              <a:rPr lang="en-US" sz="1400" b="1" dirty="0"/>
              <a:t>Deletion  mutations : </a:t>
            </a:r>
            <a:br>
              <a:rPr lang="en-US" sz="1400" b="1" dirty="0"/>
            </a:br>
            <a:r>
              <a:rPr lang="ar-IQ" sz="1400" b="1" dirty="0"/>
              <a:t>ونحدث حينما يحذف زوج او اكثر من ازواج القواعد النتروجينية للجين .</a:t>
            </a:r>
            <a:br>
              <a:rPr lang="ar-IQ" sz="1400" b="1" dirty="0"/>
            </a:br>
            <a:r>
              <a:rPr lang="ar-IQ" sz="1400" b="1" dirty="0"/>
              <a:t>2ـ طفرات الغرس او الحشر :  </a:t>
            </a:r>
            <a:r>
              <a:rPr lang="en-US" sz="1400" b="1" dirty="0"/>
              <a:t>Insertion </a:t>
            </a:r>
            <a:r>
              <a:rPr lang="en-US" sz="1400" b="1" dirty="0" err="1"/>
              <a:t>mut</a:t>
            </a:r>
            <a:r>
              <a:rPr lang="en-US" sz="1400" b="1" dirty="0"/>
              <a:t>.   </a:t>
            </a:r>
            <a:br>
              <a:rPr lang="en-US" sz="1400" b="1" dirty="0"/>
            </a:br>
            <a:r>
              <a:rPr lang="en-US" sz="1400" b="1" dirty="0"/>
              <a:t> </a:t>
            </a:r>
            <a:r>
              <a:rPr lang="ar-IQ" sz="1400" b="1" dirty="0"/>
              <a:t>وتحدث حينما يحشر زوج قواعد جديدة بين ازواج قواعد الجين . </a:t>
            </a:r>
            <a:br>
              <a:rPr lang="ar-IQ" sz="1400" b="1" dirty="0"/>
            </a:br>
            <a:r>
              <a:rPr lang="ar-IQ" sz="1400" b="1" dirty="0"/>
              <a:t>3ـ طفرات الاستبدال :     </a:t>
            </a:r>
            <a:r>
              <a:rPr lang="en-US" sz="1400" b="1" dirty="0"/>
              <a:t>Substitution   </a:t>
            </a:r>
            <a:r>
              <a:rPr lang="en-US" sz="1400" b="1" dirty="0" err="1"/>
              <a:t>mut</a:t>
            </a:r>
            <a:r>
              <a:rPr lang="ar-IQ" sz="1400" b="1" dirty="0"/>
              <a:t>وهي الطفرات التي تحدث نتيجة استبدال قواعد </a:t>
            </a:r>
            <a:r>
              <a:rPr lang="ar-IQ" sz="1400" b="1" dirty="0" err="1"/>
              <a:t>نتروجية</a:t>
            </a:r>
            <a:r>
              <a:rPr lang="ar-IQ" sz="1400" b="1" dirty="0"/>
              <a:t> ببعضها ويكون الاستبدال على نوعين : </a:t>
            </a:r>
            <a:br>
              <a:rPr lang="ar-IQ" sz="1400" b="1" dirty="0"/>
            </a:br>
            <a:r>
              <a:rPr lang="ar-IQ" sz="1400" b="1" dirty="0"/>
              <a:t>أ- </a:t>
            </a:r>
            <a:r>
              <a:rPr lang="ar-IQ" sz="1400" b="1" dirty="0" err="1"/>
              <a:t>ستبدال</a:t>
            </a:r>
            <a:r>
              <a:rPr lang="ar-IQ" sz="1400" b="1" dirty="0"/>
              <a:t> متماثل : </a:t>
            </a:r>
            <a:r>
              <a:rPr lang="en-US" sz="1400" b="1" dirty="0"/>
              <a:t>Transition  </a:t>
            </a:r>
            <a:br>
              <a:rPr lang="en-US" sz="1400" b="1" dirty="0"/>
            </a:br>
            <a:r>
              <a:rPr lang="ar-IQ" sz="1400" b="1" dirty="0"/>
              <a:t>وهي استبدال قاعدة من نوع بيورين </a:t>
            </a:r>
            <a:r>
              <a:rPr lang="ar-IQ" sz="1400" b="1" dirty="0" err="1"/>
              <a:t>باخرى</a:t>
            </a:r>
            <a:r>
              <a:rPr lang="ar-IQ" sz="1400" b="1" dirty="0"/>
              <a:t> بيورين ايضا (</a:t>
            </a:r>
            <a:r>
              <a:rPr lang="en-US" sz="1400" b="1" dirty="0"/>
              <a:t>C ↔ G) </a:t>
            </a:r>
            <a:r>
              <a:rPr lang="ar-IQ" sz="1400" b="1" dirty="0"/>
              <a:t>او استبدال قاعدة </a:t>
            </a:r>
            <a:r>
              <a:rPr lang="ar-IQ" sz="1400" b="1" dirty="0" err="1"/>
              <a:t>نتروجينية</a:t>
            </a:r>
            <a:r>
              <a:rPr lang="ar-IQ" sz="1400" b="1" dirty="0"/>
              <a:t> من نوع </a:t>
            </a:r>
            <a:r>
              <a:rPr lang="ar-IQ" sz="1400" b="1" dirty="0" err="1"/>
              <a:t>بايرمدين</a:t>
            </a:r>
            <a:r>
              <a:rPr lang="ar-IQ" sz="1400" b="1" dirty="0"/>
              <a:t> </a:t>
            </a:r>
            <a:r>
              <a:rPr lang="ar-IQ" sz="1400" b="1" dirty="0" err="1"/>
              <a:t>باخرى</a:t>
            </a:r>
            <a:r>
              <a:rPr lang="ar-IQ" sz="1400" b="1" dirty="0"/>
              <a:t> من نوع </a:t>
            </a:r>
            <a:r>
              <a:rPr lang="ar-IQ" sz="1400" b="1" dirty="0" err="1"/>
              <a:t>بايرمدين</a:t>
            </a:r>
            <a:r>
              <a:rPr lang="ar-IQ" sz="1400" b="1" dirty="0"/>
              <a:t>  ايضا ( </a:t>
            </a:r>
            <a:r>
              <a:rPr lang="en-US" sz="1400" b="1" dirty="0"/>
              <a:t>A ↔ T)</a:t>
            </a:r>
            <a:br>
              <a:rPr lang="en-US" sz="1400" b="1" dirty="0"/>
            </a:br>
            <a:endParaRPr lang="ar-IQ" sz="1400" b="1" dirty="0"/>
          </a:p>
        </p:txBody>
      </p:sp>
    </p:spTree>
    <p:extLst>
      <p:ext uri="{BB962C8B-B14F-4D97-AF65-F5344CB8AC3E}">
        <p14:creationId xmlns:p14="http://schemas.microsoft.com/office/powerpoint/2010/main" val="1220281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466730"/>
          </a:xfrm>
        </p:spPr>
        <p:txBody>
          <a:bodyPr>
            <a:normAutofit fontScale="90000"/>
          </a:bodyPr>
          <a:lstStyle/>
          <a:p>
            <a:pPr algn="r"/>
            <a:r>
              <a:rPr lang="ar-IQ" sz="1400" b="1" dirty="0"/>
              <a:t>ب - استبدال غير متماثل :  </a:t>
            </a:r>
            <a:r>
              <a:rPr lang="en-US" sz="1400" b="1" dirty="0" err="1"/>
              <a:t>Transversion</a:t>
            </a:r>
            <a:r>
              <a:rPr lang="en-US" sz="1400" b="1" dirty="0"/>
              <a:t> </a:t>
            </a:r>
            <a:br>
              <a:rPr lang="en-US" sz="1400" b="1" dirty="0"/>
            </a:br>
            <a:r>
              <a:rPr lang="ar-IQ" sz="1400" b="1" dirty="0"/>
              <a:t>وهي الطفرات التي تنتج من استبدال قاعد </a:t>
            </a:r>
            <a:r>
              <a:rPr lang="ar-IQ" sz="1400" b="1" dirty="0" err="1"/>
              <a:t>نتروجينية</a:t>
            </a:r>
            <a:r>
              <a:rPr lang="ar-IQ" sz="1400" b="1" dirty="0"/>
              <a:t> من نوع بيورين بأخرى من نوع </a:t>
            </a:r>
            <a:r>
              <a:rPr lang="ar-IQ" sz="1400" b="1" dirty="0" err="1"/>
              <a:t>بايرمدين</a:t>
            </a:r>
            <a:r>
              <a:rPr lang="ar-IQ" sz="1400" b="1" dirty="0"/>
              <a:t> او بالعكس . </a:t>
            </a:r>
            <a:br>
              <a:rPr lang="ar-IQ" sz="1400" b="1" dirty="0"/>
            </a:br>
            <a:r>
              <a:rPr lang="ar-IQ" sz="1400" b="1" dirty="0"/>
              <a:t>ملاحظة: ان الطفرات الجينية من نوع الحذف و الغرس تكون خطرة جدا </a:t>
            </a:r>
            <a:r>
              <a:rPr lang="ar-IQ" sz="1400" b="1" dirty="0" err="1"/>
              <a:t>لانها</a:t>
            </a:r>
            <a:r>
              <a:rPr lang="ar-IQ" sz="1400" b="1" dirty="0"/>
              <a:t> تؤدي الى تغيير في قراءة الشفرات الوراثية مما يؤدي الى تغير الناتج البروتيني الى بروتين غير فعال يمكن ان يؤدي الى موت الخلية . </a:t>
            </a:r>
            <a:br>
              <a:rPr lang="ar-IQ" sz="1400" b="1" dirty="0"/>
            </a:br>
            <a:r>
              <a:rPr lang="ar-IQ" sz="1400" b="1" dirty="0"/>
              <a:t>تصنيف الطفرات الوراثية   </a:t>
            </a:r>
            <a:r>
              <a:rPr lang="en-US" sz="1400" b="1" dirty="0"/>
              <a:t>Classification of mutations  </a:t>
            </a:r>
            <a:br>
              <a:rPr lang="en-US" sz="1400" b="1" dirty="0"/>
            </a:br>
            <a:r>
              <a:rPr lang="ar-IQ" sz="1400" b="1" dirty="0"/>
              <a:t>اولا : حسب الحجم </a:t>
            </a:r>
            <a:r>
              <a:rPr lang="en-US" sz="1400" b="1" dirty="0"/>
              <a:t>Size </a:t>
            </a:r>
            <a:r>
              <a:rPr lang="ar-IQ" sz="1400" b="1" dirty="0"/>
              <a:t>وتكون : </a:t>
            </a:r>
            <a:br>
              <a:rPr lang="ar-IQ" sz="1400" b="1" dirty="0"/>
            </a:br>
            <a:r>
              <a:rPr lang="ar-IQ" sz="1400" b="1" dirty="0"/>
              <a:t>1-	طفرة جينية نقطية </a:t>
            </a:r>
            <a:r>
              <a:rPr lang="en-US" sz="1400" b="1" dirty="0"/>
              <a:t>point </a:t>
            </a:r>
            <a:r>
              <a:rPr lang="en-US" sz="1400" b="1" dirty="0" err="1"/>
              <a:t>mut</a:t>
            </a:r>
            <a:r>
              <a:rPr lang="en-US" sz="1400" b="1" dirty="0"/>
              <a:t>. : </a:t>
            </a:r>
            <a:r>
              <a:rPr lang="ar-IQ" sz="1400" b="1" dirty="0"/>
              <a:t>وهي تغيير قطعة صغيرة جدا من ال </a:t>
            </a:r>
            <a:r>
              <a:rPr lang="en-US" sz="1400" b="1" dirty="0"/>
              <a:t>DNA </a:t>
            </a:r>
            <a:r>
              <a:rPr lang="ar-IQ" sz="1400" b="1" dirty="0"/>
              <a:t>ويشمل </a:t>
            </a:r>
            <a:r>
              <a:rPr lang="ar-IQ" sz="1400" b="1" dirty="0" err="1"/>
              <a:t>نكلوتيدة</a:t>
            </a:r>
            <a:r>
              <a:rPr lang="ar-IQ" sz="1400" b="1" dirty="0"/>
              <a:t> واحدة او زوج منها .</a:t>
            </a:r>
            <a:br>
              <a:rPr lang="ar-IQ" sz="1400" b="1" dirty="0"/>
            </a:br>
            <a:r>
              <a:rPr lang="ar-IQ" sz="1400" b="1" dirty="0"/>
              <a:t>2-	طفرات كبيرة </a:t>
            </a:r>
            <a:r>
              <a:rPr lang="en-US" sz="1400" b="1" dirty="0"/>
              <a:t>gross </a:t>
            </a:r>
            <a:r>
              <a:rPr lang="en-US" sz="1400" b="1" dirty="0" err="1"/>
              <a:t>mut</a:t>
            </a:r>
            <a:r>
              <a:rPr lang="en-US" sz="1400" b="1" dirty="0"/>
              <a:t>.  : </a:t>
            </a:r>
            <a:br>
              <a:rPr lang="en-US" sz="1400" b="1" dirty="0"/>
            </a:br>
            <a:r>
              <a:rPr lang="en-US" sz="1400" b="1" dirty="0"/>
              <a:t>      </a:t>
            </a:r>
            <a:r>
              <a:rPr lang="ar-IQ" sz="1400" b="1" dirty="0"/>
              <a:t>وهي تشمل تغيرات تتضمن عدد كبير من </a:t>
            </a:r>
            <a:r>
              <a:rPr lang="ar-IQ" sz="1400" b="1" dirty="0" err="1"/>
              <a:t>النكلوتيدات</a:t>
            </a:r>
            <a:r>
              <a:rPr lang="ar-IQ" sz="1400" b="1" dirty="0"/>
              <a:t> بحث تصل الى كروموسوم كامل او مجموعة من الكروموسومات وقد سبق الكلام عن النوعين اعلاه . </a:t>
            </a:r>
            <a:br>
              <a:rPr lang="ar-IQ" sz="1400" b="1" dirty="0"/>
            </a:br>
            <a:r>
              <a:rPr lang="ar-IQ" sz="1400" b="1" dirty="0"/>
              <a:t>ثانياً :  حسب النوع </a:t>
            </a:r>
            <a:r>
              <a:rPr lang="en-US" sz="1400" b="1" dirty="0"/>
              <a:t>Quality  </a:t>
            </a:r>
            <a:r>
              <a:rPr lang="ar-IQ" sz="1400" b="1" dirty="0"/>
              <a:t>وتكون من: </a:t>
            </a:r>
            <a:br>
              <a:rPr lang="ar-IQ" sz="1400" b="1" dirty="0"/>
            </a:br>
            <a:r>
              <a:rPr lang="ar-IQ" sz="1400" b="1" dirty="0"/>
              <a:t>         أ - طفرات تركيبية وتشمل : </a:t>
            </a:r>
            <a:br>
              <a:rPr lang="ar-IQ" sz="1400" b="1" dirty="0"/>
            </a:br>
            <a:r>
              <a:rPr lang="ar-IQ" sz="1400" b="1" dirty="0"/>
              <a:t>1ـ طفرات استبدال وهي تشمل طفرات استبدال متماثل (بيورين بدلاً عن بيورين او </a:t>
            </a:r>
            <a:r>
              <a:rPr lang="ar-IQ" sz="1400" b="1" dirty="0" err="1"/>
              <a:t>برميدين</a:t>
            </a:r>
            <a:r>
              <a:rPr lang="ar-IQ" sz="1400" b="1" dirty="0"/>
              <a:t> بدلاً عن </a:t>
            </a:r>
            <a:r>
              <a:rPr lang="ar-IQ" sz="1400" b="1" dirty="0" err="1"/>
              <a:t>برميدين</a:t>
            </a:r>
            <a:r>
              <a:rPr lang="ar-IQ" sz="1400" b="1" dirty="0"/>
              <a:t>) وطفرات استبدال غير متماثل ( بيورين بدلا من برمدين او بالعكس).</a:t>
            </a:r>
            <a:br>
              <a:rPr lang="ar-IQ" sz="1400" b="1" dirty="0"/>
            </a:br>
            <a:r>
              <a:rPr lang="ar-IQ" sz="1400" b="1" dirty="0"/>
              <a:t>2-طفرات استقطاع او حذف </a:t>
            </a:r>
            <a:r>
              <a:rPr lang="en-US" sz="1400" b="1" dirty="0"/>
              <a:t>deletion </a:t>
            </a:r>
            <a:r>
              <a:rPr lang="ar-IQ" sz="1400" b="1" dirty="0"/>
              <a:t>وهي عملية فقدان زوج او اكثر وسبق الكلام عنها .</a:t>
            </a:r>
            <a:br>
              <a:rPr lang="ar-IQ" sz="1400" b="1" dirty="0"/>
            </a:br>
            <a:r>
              <a:rPr lang="ar-IQ" sz="1400" b="1" dirty="0"/>
              <a:t>3- طفرات اضافة او حشر  </a:t>
            </a:r>
            <a:r>
              <a:rPr lang="en-US" sz="1400" b="1" dirty="0"/>
              <a:t>Insertion  </a:t>
            </a:r>
            <a:r>
              <a:rPr lang="ar-IQ" sz="1400" b="1" dirty="0"/>
              <a:t>وهي اضافة زوج او اكثر من القواعد الى الجين كما وضحنا ذلك سابقا .</a:t>
            </a:r>
            <a:br>
              <a:rPr lang="ar-IQ" sz="1400" b="1" dirty="0"/>
            </a:br>
            <a:r>
              <a:rPr lang="ar-IQ" sz="1400" b="1" dirty="0"/>
              <a:t>ب – طفرات اعادة الترتيب : </a:t>
            </a:r>
            <a:r>
              <a:rPr lang="en-US" sz="1400" b="1" dirty="0"/>
              <a:t>Rearrangement </a:t>
            </a:r>
            <a:br>
              <a:rPr lang="en-US" sz="1400" b="1" dirty="0"/>
            </a:br>
            <a:r>
              <a:rPr lang="ar-IQ" sz="1400" b="1" dirty="0"/>
              <a:t>وهذه الطفرات تخص الكروموسومات وتتضمن الانتقالات والانقلابات وسبق الحديث عنها . </a:t>
            </a:r>
            <a:br>
              <a:rPr lang="ar-IQ" sz="1400" b="1" dirty="0"/>
            </a:br>
            <a:r>
              <a:rPr lang="ar-IQ" sz="1400" b="1" dirty="0"/>
              <a:t>ثالثاً :ــ حسب المنشأ   </a:t>
            </a:r>
            <a:r>
              <a:rPr lang="en-US" sz="1400" b="1" dirty="0"/>
              <a:t>Origin </a:t>
            </a:r>
            <a:r>
              <a:rPr lang="ar-IQ" sz="1400" b="1" dirty="0"/>
              <a:t>وتكون: </a:t>
            </a:r>
            <a:br>
              <a:rPr lang="ar-IQ" sz="1400" b="1" dirty="0"/>
            </a:br>
            <a:r>
              <a:rPr lang="ar-IQ" sz="1400" b="1" dirty="0"/>
              <a:t>1ـ طفرات تلقائية </a:t>
            </a:r>
            <a:r>
              <a:rPr lang="en-US" sz="1400" b="1" dirty="0"/>
              <a:t>Spontaneous  </a:t>
            </a:r>
            <a:r>
              <a:rPr lang="ar-IQ" sz="1400" b="1" dirty="0"/>
              <a:t>وهي الطفرات التي تنشأ دون تدخل الانسان فيها بل تحدث بسبب المركبات الايضية داخل الخلية او بسبب الظروف البيئية الطبيعية .</a:t>
            </a:r>
            <a:br>
              <a:rPr lang="ar-IQ" sz="1400" b="1" dirty="0"/>
            </a:br>
            <a:r>
              <a:rPr lang="ar-IQ" sz="1400" b="1" dirty="0"/>
              <a:t>2ـ طفرات </a:t>
            </a:r>
            <a:r>
              <a:rPr lang="ar-IQ" sz="1400" b="1" dirty="0" err="1"/>
              <a:t>مستحثة</a:t>
            </a:r>
            <a:r>
              <a:rPr lang="ar-IQ" sz="1400" b="1" dirty="0"/>
              <a:t> </a:t>
            </a:r>
            <a:r>
              <a:rPr lang="en-US" sz="1400" b="1" dirty="0"/>
              <a:t>Induced  </a:t>
            </a:r>
            <a:r>
              <a:rPr lang="ar-IQ" sz="1400" b="1" dirty="0"/>
              <a:t>وهي الطفرات التي تحدث بسبب تدخل الانسان وذلك باستعمال المواد </a:t>
            </a:r>
            <a:r>
              <a:rPr lang="ar-IQ" sz="1400" b="1" dirty="0" err="1"/>
              <a:t>المطفرة</a:t>
            </a:r>
            <a:r>
              <a:rPr lang="ar-IQ" sz="1400" b="1" dirty="0"/>
              <a:t> </a:t>
            </a:r>
            <a:r>
              <a:rPr lang="ar-IQ" sz="1400" b="1" dirty="0" err="1"/>
              <a:t>كالاشعة</a:t>
            </a:r>
            <a:r>
              <a:rPr lang="ar-IQ" sz="1400" b="1" dirty="0"/>
              <a:t> المؤينة مثل اشعة السينية (</a:t>
            </a:r>
            <a:r>
              <a:rPr lang="en-US" sz="1400" b="1" dirty="0"/>
              <a:t>x) </a:t>
            </a:r>
            <a:r>
              <a:rPr lang="ar-IQ" sz="1400" b="1" dirty="0"/>
              <a:t>والفا وبيتا </a:t>
            </a:r>
            <a:r>
              <a:rPr lang="ar-IQ" sz="1400" b="1" dirty="0" err="1"/>
              <a:t>وكاما</a:t>
            </a:r>
            <a:r>
              <a:rPr lang="ar-IQ" sz="1400" b="1" dirty="0"/>
              <a:t>  والاشعة غير المؤينة مثل الاشعة فوق البنفسجية وكذلك درجة الحرارة </a:t>
            </a:r>
            <a:r>
              <a:rPr lang="ar-IQ" sz="1400" b="1" dirty="0" err="1"/>
              <a:t>والمطفرات</a:t>
            </a:r>
            <a:r>
              <a:rPr lang="ar-IQ" sz="1400" b="1" dirty="0"/>
              <a:t> الكيمياوية . </a:t>
            </a:r>
            <a:br>
              <a:rPr lang="ar-IQ" sz="1400" b="1" dirty="0"/>
            </a:br>
            <a:r>
              <a:rPr lang="ar-IQ" sz="1400" b="1" dirty="0"/>
              <a:t>رابعاً :ـ حسب الاتجاه  </a:t>
            </a:r>
            <a:r>
              <a:rPr lang="en-US" sz="1400" b="1" dirty="0"/>
              <a:t>Direction </a:t>
            </a:r>
            <a:r>
              <a:rPr lang="ar-IQ" sz="1400" b="1" dirty="0"/>
              <a:t>وتكون : </a:t>
            </a:r>
            <a:br>
              <a:rPr lang="ar-IQ" sz="1400" b="1" dirty="0"/>
            </a:br>
            <a:r>
              <a:rPr lang="ar-IQ" sz="1400" b="1" dirty="0"/>
              <a:t>1ـ الطفرات الامامية </a:t>
            </a:r>
            <a:r>
              <a:rPr lang="en-US" sz="1400" b="1" dirty="0"/>
              <a:t>Forward  </a:t>
            </a:r>
            <a:r>
              <a:rPr lang="en-US" sz="1400" b="1" dirty="0" err="1"/>
              <a:t>mut</a:t>
            </a:r>
            <a:r>
              <a:rPr lang="en-US" sz="1400" b="1" dirty="0"/>
              <a:t>. </a:t>
            </a:r>
            <a:r>
              <a:rPr lang="ar-IQ" sz="1400" b="1" dirty="0"/>
              <a:t>وتؤدي الى تغيير الطراز البري الى طراز مظهري جديد. </a:t>
            </a:r>
            <a:br>
              <a:rPr lang="ar-IQ" sz="1400" b="1" dirty="0"/>
            </a:br>
            <a:r>
              <a:rPr lang="ar-IQ" sz="1400" b="1" dirty="0"/>
              <a:t>2ـ  طفرات عكسية او رجعية</a:t>
            </a:r>
            <a:r>
              <a:rPr lang="en-US" sz="1400" b="1" dirty="0"/>
              <a:t>Reverse </a:t>
            </a:r>
            <a:r>
              <a:rPr lang="en-US" sz="1400" b="1" dirty="0" err="1"/>
              <a:t>mut</a:t>
            </a:r>
            <a:r>
              <a:rPr lang="en-US" sz="1400" b="1" dirty="0"/>
              <a:t>.  </a:t>
            </a:r>
            <a:r>
              <a:rPr lang="ar-IQ" sz="1400" b="1" dirty="0"/>
              <a:t>وهي عكس النوع الاول اي ترجع الطراز المظهري الغير عادي الى الطراز البري. </a:t>
            </a:r>
            <a:br>
              <a:rPr lang="ar-IQ" sz="1400" b="1" dirty="0"/>
            </a:br>
            <a:r>
              <a:rPr lang="ar-IQ" sz="1400" b="1" dirty="0"/>
              <a:t>خامسا :- حسب نوع الخلية </a:t>
            </a:r>
            <a:r>
              <a:rPr lang="en-US" sz="1400" b="1" dirty="0"/>
              <a:t>Cell type </a:t>
            </a:r>
            <a:r>
              <a:rPr lang="ar-IQ" sz="1400" b="1" dirty="0"/>
              <a:t>التي تحصل فيها الطفرة : </a:t>
            </a:r>
            <a:br>
              <a:rPr lang="ar-IQ" sz="1400" b="1" dirty="0"/>
            </a:br>
            <a:r>
              <a:rPr lang="ar-IQ" sz="1400" b="1" dirty="0"/>
              <a:t>1ـ طفرات جسمية   </a:t>
            </a:r>
            <a:r>
              <a:rPr lang="en-US" sz="1400" b="1" dirty="0" err="1"/>
              <a:t>mut</a:t>
            </a:r>
            <a:r>
              <a:rPr lang="en-US" sz="1400" b="1" dirty="0"/>
              <a:t>.    Somatic : </a:t>
            </a:r>
            <a:br>
              <a:rPr lang="en-US" sz="1400" b="1" dirty="0"/>
            </a:br>
            <a:r>
              <a:rPr lang="en-US" sz="1400" b="1" dirty="0"/>
              <a:t>       </a:t>
            </a:r>
            <a:r>
              <a:rPr lang="ar-IQ" sz="1400" b="1" dirty="0"/>
              <a:t>تحدث في الخلايا الجسمية وتنتج شكلا مظهريا </a:t>
            </a:r>
            <a:r>
              <a:rPr lang="ar-IQ" sz="1400" b="1" dirty="0" err="1"/>
              <a:t>طافرا</a:t>
            </a:r>
            <a:r>
              <a:rPr lang="ar-IQ" sz="1400" b="1" dirty="0"/>
              <a:t> في جزء من الكائن الحي مثل السرطان في الانسان او </a:t>
            </a:r>
            <a:r>
              <a:rPr lang="ar-IQ" sz="1400" b="1" dirty="0" err="1"/>
              <a:t>الكايمرا</a:t>
            </a:r>
            <a:r>
              <a:rPr lang="ar-IQ" sz="1400" b="1" dirty="0"/>
              <a:t> في النبات  وهي لا تتوارث </a:t>
            </a:r>
            <a:r>
              <a:rPr lang="ar-IQ" sz="1400" b="1" dirty="0" err="1"/>
              <a:t>عبرالاجيال</a:t>
            </a:r>
            <a:r>
              <a:rPr lang="ar-IQ" sz="1400" b="1" dirty="0"/>
              <a:t> . </a:t>
            </a:r>
            <a:br>
              <a:rPr lang="ar-IQ" sz="1400" b="1" dirty="0"/>
            </a:br>
            <a:endParaRPr lang="ar-IQ" sz="1400" b="1" dirty="0"/>
          </a:p>
        </p:txBody>
      </p:sp>
    </p:spTree>
    <p:extLst>
      <p:ext uri="{BB962C8B-B14F-4D97-AF65-F5344CB8AC3E}">
        <p14:creationId xmlns:p14="http://schemas.microsoft.com/office/powerpoint/2010/main" val="2227238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218258"/>
          </a:xfrm>
        </p:spPr>
        <p:txBody>
          <a:bodyPr>
            <a:normAutofit/>
          </a:bodyPr>
          <a:lstStyle/>
          <a:p>
            <a:pPr algn="r"/>
            <a:r>
              <a:rPr lang="ar-IQ" sz="1400" b="1" dirty="0"/>
              <a:t>2ـ طفرات جنسية (</a:t>
            </a:r>
            <a:r>
              <a:rPr lang="ar-IQ" sz="1400" b="1" dirty="0" err="1"/>
              <a:t>كميتية</a:t>
            </a:r>
            <a:r>
              <a:rPr lang="ar-IQ" sz="1400" b="1" dirty="0"/>
              <a:t>) </a:t>
            </a:r>
            <a:r>
              <a:rPr lang="en-US" sz="1400" b="1" dirty="0" err="1"/>
              <a:t>Gametic</a:t>
            </a:r>
            <a:r>
              <a:rPr lang="en-US" sz="1400" b="1" dirty="0"/>
              <a:t>  </a:t>
            </a:r>
            <a:r>
              <a:rPr lang="en-US" sz="1400" b="1" dirty="0" err="1"/>
              <a:t>mut</a:t>
            </a:r>
            <a:r>
              <a:rPr lang="en-US" sz="1400" b="1" dirty="0"/>
              <a:t>.  :ـ </a:t>
            </a:r>
            <a:br>
              <a:rPr lang="en-US" sz="1400" b="1" dirty="0"/>
            </a:br>
            <a:r>
              <a:rPr lang="ar-IQ" sz="1400" b="1" dirty="0"/>
              <a:t>وتحدث في الخلايا الجنسية وهي تتوارث خلال الاجيال المتعاقبة . </a:t>
            </a:r>
            <a:br>
              <a:rPr lang="ar-IQ" sz="1400" b="1" dirty="0"/>
            </a:br>
            <a:r>
              <a:rPr lang="ar-IQ" sz="1400" b="1" dirty="0"/>
              <a:t>الطفرات و </a:t>
            </a:r>
            <a:r>
              <a:rPr lang="ar-IQ" sz="1400" b="1" dirty="0" err="1"/>
              <a:t>الاقلمة</a:t>
            </a:r>
            <a:r>
              <a:rPr lang="ar-IQ" sz="1400" b="1" dirty="0"/>
              <a:t> :</a:t>
            </a:r>
            <a:br>
              <a:rPr lang="ar-IQ" sz="1400" b="1" dirty="0"/>
            </a:br>
            <a:r>
              <a:rPr lang="ar-IQ" sz="1400" b="1" dirty="0"/>
              <a:t>  ليس جميع التغيرات في الاشكال المظهرية للكائنات الحية تعود الى الطفرات الوراثية بالضرورة  بل هناك عدد من العوامل التي تؤثر بصورة ما على الصفات البرية للكائن الحي،  حيث يمكن ان تكون بعض التغيرات في الشكل المظهري البري رجعاَ الى متطلبات التأقلم </a:t>
            </a:r>
            <a:r>
              <a:rPr lang="en-US" sz="1400" b="1" dirty="0"/>
              <a:t>Adaptation  </a:t>
            </a:r>
            <a:r>
              <a:rPr lang="ar-IQ" sz="1400" b="1" dirty="0"/>
              <a:t>وليس سبب الطفرة كما مر ذلك سابقاً حول تغير بعض الصفات المظهرية بسبب درجة الحرارة مثلاً او الغذاء . </a:t>
            </a:r>
            <a:br>
              <a:rPr lang="ar-IQ" sz="1400" b="1" dirty="0"/>
            </a:br>
            <a:endParaRPr lang="ar-IQ" sz="1400" b="1" dirty="0"/>
          </a:p>
        </p:txBody>
      </p:sp>
    </p:spTree>
    <p:extLst>
      <p:ext uri="{BB962C8B-B14F-4D97-AF65-F5344CB8AC3E}">
        <p14:creationId xmlns:p14="http://schemas.microsoft.com/office/powerpoint/2010/main" val="2765756447"/>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332</Words>
  <Application>Microsoft Office PowerPoint</Application>
  <PresentationFormat>عرض على الشاشة (3:4)‏</PresentationFormat>
  <Paragraphs>16</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سمة Office</vt:lpstr>
      <vt:lpstr>الطفرات الوراثية</vt:lpstr>
      <vt:lpstr>ولاهمية التغيرات العددية والاختلافات البنائية للكروموسومات سوف نوضح بالتفصيل هذين النوعين :  الاختلافات في عدد الكروموسومات :        تحتوي الكائنات الحية الثنائية المجموعة الكروموسومية diploid على المجموعتين من الكروموسومات المتناظرة احدها قادم من الام والاخر من الاب . ولكن هناك تباين في عدد المجاميع الكروموسومية وهو شائع الحدوث بين انواع الكائنات الحية في الطبيعة، وتشمل الاختلافات في عدد الكروموسومات ما يلي :  1ـ تعدد المجموعة الكروموسومية الكامل (الحقيقي) Euploidy  :        ان الافراد الذين يحصل فيهم هذا النوع من التغيرات الكروموسومية يتميزون بأحتوائهم على عدد كروموسومي هو مضاعفات العدد الاساسي (n) ويشمل : 1ـ Monoploid  (احادي المجموعة الكروموسومية ) (n1) :      ان صفة الـmonoploid  تكون طبيعية وشائعة في الفطريات والاشنات وجميع الطحالب ، لكنها تمثل شذوذ في الكائنات الراقية، ففي النباتات تكون هذه الافراد صغيرة الحجم وقليلة الحيوية، اما الحيوانات الاحادية المجموعة الكروموسومية فانها تموت، ويشذ عن ذلك بعض الحيوانات مثل النحل .  2ـ Triploid  (ثلاثية المجموعة الكروموسومية ) (n3) : ان هذه الحالة قليلة الوجود في الطبيعة وافراد هذه المجموعة تحمل ثلاث مجموعات من الكروموسومات المتناظرة، ويمكن ان تنتج من اتحاد كميت احادي المجموعة الكروموسومية (n1)مع كميت ثنائي المجموعة الكروموسومية (n2)، ان افراد هذه المجموعة عقيمة ومثالها الرقي الثلاثي .  3ـ Tetraploid  (n4) رباعية المجموعة الكروموسومية :      هذه الحالة نادرة الوجود في الحيوانات وشائعة الى حد ما في النباتات، فالنباتات رباعية المجموعة (n4) قادرة على انتاج كميتات تحمل كل منها (n2) وبعد التلقيح الذاتي تنتج افراد رباعية الكروموسومات، والمثال على ذلك قصب السكر والشعير والحنطة .  4ـ التعدد المجموعي   Polyploidy  :       ويشمل الاحياء التي تحتوي على اكثر من اربع مجاميع كروموسومية وهي قليلة الوجود في الطبيعة وخاصة في الحيوانات لكنها موجودة في النباتات كما في حنطة الخبز فهي تمتلك (n6) والشليك (n8).      وترجع حالات التعدد الكروموسومي المختلفة الى سبب او اكثر من الاسباب التالية :ـ  1ـ  عدم انقسام السايتوبلازم بعد اتمام عملية انقسام الكروموسومات اثناء الانقسام الخلوي سواء في الانقسام الاعتيادي او الاختزالي . 2ـ عدم انشطار السنترومير يؤدي الى عدم انفصال الكروموسومات في الدور الانفصالي،  واذا حدث ذلك في الانقسام الاختزالي فتنتج عنها كميات (2n) .  3ـ عدم تكوين المعزل يؤدي الى عدم توزيع الكروموسومات المتضاعفة الى قطبي الخلية. </vt:lpstr>
      <vt:lpstr>2ـ التعدد الكروموسومي غير الكامل (Aneuploidy) :           هي الاختلافات الكروموسومية التي لا تشمل مجامع كاملة من الكروموسومات بل تشمل زيادة او نقصان بعض الكروموسومات من بعض الازواج الكروموسومية المتناظرة وينشأ هؤلاء الافراد بسبب عامل او اكثر من العوامل التالية :  1- اتحاد كميتات غير متوازنة الكروموسومات مع بعضها لاي نوع من الانواع. 2- فقد او زيادة كروموسوم واحد او اكثر في احدى الخلايا نتيجة عدم انتظام الدور الانفصالي Anaphase في الانقسام الاختزالي .        يكون الافراد ذات التعدد الكروموسومي غير الكامل قليلي الانتشار و ذو حيوية واطئة وعدم القدرة على العيش و التناسل بصورة طبيعية، وتنقسم افراد هذه المجموعة الى :  أ – باتجاه الزيادة : (Hyperploids) وتشمل :-                                                    ثلاثية الكروموسوم 1- Trisomic (2n+1) → AA BB CCC                            ثنائية ثلاثية الكرموسوم 2- Double trisomic (2n+1+1) → AABBBCCC                     رباعية الكروموسوم                 BB CCCC 3- Tetrasomic (2n+2) → AA          خماسية الكروموسوم     4- Pentasomic (2n+3) →AABBCCCCC       ب – باتجاه النقصان : (Hyposomic) وتشمل :-           احادية الكروموسوم                                1- Monosomic (2n-1) → AABBC.             ثنائية احادية الكروموسوم      - Doublemonosomic (2n-1-1) → AA B.C. 2                غائبة الزوج الكروموسومي                           3- Nullisomic (2n -2) → AA BB ..  التغيرات او الاختلافات البنائية للكروموسومات :       ان الكروموسومات منظومات معقدة وهي على درجة عالية من الدقة و التنظيم في سائر العمليات الحيوية التي تقوم بانجازها ومن ضمنها عملية الانقسام الخلوي، ولكن رغم ذلك يمكن ان تحدث فيها انقسامات قد تؤدي الى حدوث تغيرات تركيبية غير طبيعية سواء كان ذلك طبيعيا او بسبب عوامل مصنعة من قبل الانسان كالاشعاع او الحرارة او المطفرات الكيميائية.  وهذه التغيرات غير الطبيعية قد تحدث لكروموسوم واحد او اكثر من المجموعة الكرموسومية،    وهذه التغيرات في الكروموسومات تحدث بصورة واضحة في المملكة النباتية اكثر من حصولها في المملكة الحيوانية، ومن اهم التغيرات النباتية للكروموسومات هي :   1 - النقص :  Deficiency (Deletion)             وهي حالة التي يفقد فيها جزء من الكروموسوم الذي يحمل جين مفرد او عدة                                                                                        جينات وهذا الفقد قد يكون طرفي او وسطي ويمكن ان يكون النقص متماثل في الكروموسومين النظيرين ويسمى في هذه الحالة . Homozygous defاو ان يكون النقص في احد الكروموسومين فقط و يسمى  .Heterozygous def . والشكل التالي يوضح النقص الطرفي.        ان النقص الـ Hetro  اهم من النقص Homo من الناحية الوراثية، فسبب  بهذا النقص يظهر تاثير بعض الجينات التي كانت متنحية بسبب فقد الجينات السائدة وعند ذلك تلعب هذه المواقع الجينية المتنحية دورا كبيرا في السيادة عن طريق اظهار الصفة حيث يطلق عليها السيادة الكاذبة. وعندما يقترن الكروموسومين النظيرين واحدهما حدث له نقص وسطي فتظهر حلقة النقص ( Loop deficiency ) تحت المجهر بسبب اقتران المواقع الجينية السليمة مع بعضها وانتفاخ المواقع الجينية التي فقدت أليلاتها المقابلة، كما في الشكل التالي .  </vt:lpstr>
      <vt:lpstr>2 - التكرار او الاضافة :  Duplication (Addition)           هي حالة اضافة قطعة زائدة من الكروموسوم تحمل جين واحد اواكثر الى كروموسوم اخر وقد تكون الاضافة طرفية او وسطية، صغيرة او كبيرة، وقد تكون الاضافة في احد الكروموسومين او في كليهما. وعندما تكون الاضافة في احد الكروموسومين النظيرين تحدث حلقة الاضافة وهي تشابه حلقة النقص تحت المجهر . وللإضافة دور مهم خصوصا اذا كانت الجينات المضافة ذات ميزات اقتصادية مهمة .  3 - الانقلاب :  Inversion         وهو عبارة عن انقلاب قطعة من الكروموسوم فيها مجموعة من الجينات وتغيير اتجاهها بمقدار 180 ̊ اي ينعكس تاثيرها وذلك لانكسار الكروموسوم ثم التحامه مرة اخرى              والكروموسوم الناتج يحمل نفس الجينات الاصلية الموجودة على الكروموسوم الا انها بترتيب مختلف والانقلابات الكروموسومية على نوعين : أ- انقلاب يشمل منطقة السنترومير ويشمل هذا الانقلاب على اجزاء من ذراعي الكروموسوم لذا فأن منطقة الانقلاب تحتوي على السنترومير .  ب - انقلاب خارج منطقة السنترومير ويكون هذا النوع من الانقلاب قاصراً على ذراع واحد من ذراعي الكروموسوم اي تكون القطعة المنقلبة بأكملها الى جانب واحد من جانبي السنترومير لذا فهو يقع خارج منطقة الانقلاب .  4 -  الانتقالات Translocation  :         هي عبارة عن تبادل اجزاء كروموسومية قد تكون متساوية الطول او غير متساوية للكروموسومات غير المتناظرة و في بعض الاحيان يحدث كسر لكروموسوم واحد او اكثر حيث تبدو النهايات المكسورة لهذه الكروموسومات كما لو كانت لزجة وقد تتصل مع كروموسوم غير نظير حيث ينتج عن ذلك حالات الانتقال المختلفة وهي :   أ - الانتقال البسيط : يتمثل هذا النوع بانتقال قطعة كروموسومية مكسورة من             كروموسوم الى اخر غير مناظر له .      ب - الانتقال المتبادل : في هذا النوع من الانتقال يتبادل الكروموسومان غير النظيرين جزئين من القطع الكروموسومية قد تكون متساويتين او غير ذلك . ثانياً : الطفرات الجينية او النقطية       وهي الطفرات التي تحدث على مستوى الجين ويعرف الجين على انه تتابع خصوصي (متوضف) من النيكلوتيدات  في الـ (DNA). والجينات المختلفة تمتلك تتابعات مختلفة من النكلوتيدات وعلى ذلك فالطفرات هي تبديل في تتابع تسلسل ازواج القواعد النتروجينية للـ (DNA)  ويمكن ان تكون الطفرات الجينية على احد الاشكال التالية:  انواع الطفرات الجينية :  1ـ طفرات الحذف  Deletion  mutations :  ونحدث حينما يحذف زوج او اكثر من ازواج القواعد النتروجينية للجين . 2ـ طفرات الغرس او الحشر :  Insertion mut.     وتحدث حينما يحشر زوج قواعد جديدة بين ازواج قواعد الجين .  3ـ طفرات الاستبدال :     Substitution   mutوهي الطفرات التي تحدث نتيجة استبدال قواعد نتروجية ببعضها ويكون الاستبدال على نوعين :  أ- ستبدال متماثل : Transition   وهي استبدال قاعدة من نوع بيورين باخرى بيورين ايضا (C ↔ G) او استبدال قاعدة نتروجينية من نوع بايرمدين باخرى من نوع بايرمدين  ايضا ( A ↔ T) </vt:lpstr>
      <vt:lpstr>ب - استبدال غير متماثل :  Transversion  وهي الطفرات التي تنتج من استبدال قاعد نتروجينية من نوع بيورين بأخرى من نوع بايرمدين او بالعكس .  ملاحظة: ان الطفرات الجينية من نوع الحذف و الغرس تكون خطرة جدا لانها تؤدي الى تغيير في قراءة الشفرات الوراثية مما يؤدي الى تغير الناتج البروتيني الى بروتين غير فعال يمكن ان يؤدي الى موت الخلية .  تصنيف الطفرات الوراثية   Classification of mutations   اولا : حسب الحجم Size وتكون :  1- طفرة جينية نقطية point mut. : وهي تغيير قطعة صغيرة جدا من ال DNA ويشمل نكلوتيدة واحدة او زوج منها . 2- طفرات كبيرة gross mut.  :        وهي تشمل تغيرات تتضمن عدد كبير من النكلوتيدات بحث تصل الى كروموسوم كامل او مجموعة من الكروموسومات وقد سبق الكلام عن النوعين اعلاه .  ثانياً :  حسب النوع Quality  وتكون من:           أ - طفرات تركيبية وتشمل :  1ـ طفرات استبدال وهي تشمل طفرات استبدال متماثل (بيورين بدلاً عن بيورين او برميدين بدلاً عن برميدين) وطفرات استبدال غير متماثل ( بيورين بدلا من برمدين او بالعكس). 2-طفرات استقطاع او حذف deletion وهي عملية فقدان زوج او اكثر وسبق الكلام عنها . 3- طفرات اضافة او حشر  Insertion  وهي اضافة زوج او اكثر من القواعد الى الجين كما وضحنا ذلك سابقا . ب – طفرات اعادة الترتيب : Rearrangement  وهذه الطفرات تخص الكروموسومات وتتضمن الانتقالات والانقلابات وسبق الحديث عنها .  ثالثاً :ــ حسب المنشأ   Origin وتكون:  1ـ طفرات تلقائية Spontaneous  وهي الطفرات التي تنشأ دون تدخل الانسان فيها بل تحدث بسبب المركبات الايضية داخل الخلية او بسبب الظروف البيئية الطبيعية . 2ـ طفرات مستحثة Induced  وهي الطفرات التي تحدث بسبب تدخل الانسان وذلك باستعمال المواد المطفرة كالاشعة المؤينة مثل اشعة السينية (x) والفا وبيتا وكاما  والاشعة غير المؤينة مثل الاشعة فوق البنفسجية وكذلك درجة الحرارة والمطفرات الكيمياوية .  رابعاً :ـ حسب الاتجاه  Direction وتكون :  1ـ الطفرات الامامية Forward  mut. وتؤدي الى تغيير الطراز البري الى طراز مظهري جديد.  2ـ  طفرات عكسية او رجعيةReverse mut.  وهي عكس النوع الاول اي ترجع الطراز المظهري الغير عادي الى الطراز البري.  خامسا :- حسب نوع الخلية Cell type التي تحصل فيها الطفرة :  1ـ طفرات جسمية   mut.    Somatic :         تحدث في الخلايا الجسمية وتنتج شكلا مظهريا طافرا في جزء من الكائن الحي مثل السرطان في الانسان او الكايمرا في النبات  وهي لا تتوارث عبرالاجيال .  </vt:lpstr>
      <vt:lpstr>2ـ طفرات جنسية (كميتية) Gametic  mut.  :ـ  وتحدث في الخلايا الجنسية وهي تتوارث خلال الاجيال المتعاقبة .  الطفرات و الاقلمة :   ليس جميع التغيرات في الاشكال المظهرية للكائنات الحية تعود الى الطفرات الوراثية بالضرورة  بل هناك عدد من العوامل التي تؤثر بصورة ما على الصفات البرية للكائن الحي،  حيث يمكن ان تكون بعض التغيرات في الشكل المظهري البري رجعاَ الى متطلبات التأقلم Adaptation  وليس سبب الطفرة كما مر ذلك سابقاً حول تغير بعض الصفات المظهرية بسبب درجة الحرارة مثلاً او الغذاء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الطفرات الوراثية</dc:title>
  <dc:creator>Notes</dc:creator>
  <cp:lastModifiedBy>Azi</cp:lastModifiedBy>
  <cp:revision>1</cp:revision>
  <dcterms:created xsi:type="dcterms:W3CDTF">2018-11-11T15:44:41Z</dcterms:created>
  <dcterms:modified xsi:type="dcterms:W3CDTF">2018-11-11T15:52:28Z</dcterms:modified>
</cp:coreProperties>
</file>